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56" r:id="rId5"/>
    <p:sldId id="274" r:id="rId6"/>
    <p:sldId id="257" r:id="rId7"/>
    <p:sldId id="258" r:id="rId8"/>
    <p:sldId id="259" r:id="rId9"/>
    <p:sldId id="261" r:id="rId10"/>
    <p:sldId id="262" r:id="rId11"/>
    <p:sldId id="263" r:id="rId12"/>
    <p:sldId id="264" r:id="rId13"/>
    <p:sldId id="265" r:id="rId14"/>
    <p:sldId id="266" r:id="rId15"/>
    <p:sldId id="273" r:id="rId16"/>
    <p:sldId id="267" r:id="rId17"/>
    <p:sldId id="268" r:id="rId18"/>
    <p:sldId id="269" r:id="rId19"/>
    <p:sldId id="270" r:id="rId20"/>
    <p:sldId id="271" r:id="rId21"/>
    <p:sldId id="272" r:id="rId22"/>
    <p:sldId id="260" r:id="rId23"/>
    <p:sldId id="275" r:id="rId24"/>
    <p:sldId id="276" r:id="rId25"/>
    <p:sldId id="277" r:id="rId26"/>
    <p:sldId id="278"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50" d="100"/>
          <a:sy n="50" d="100"/>
        </p:scale>
        <p:origin x="0" y="24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5F81B9-B784-4BAF-8961-AB09E49CE54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1F36B86-0768-4063-A5FD-8CB4B97672CA}">
      <dgm:prSet/>
      <dgm:spPr/>
      <dgm:t>
        <a:bodyPr/>
        <a:lstStyle/>
        <a:p>
          <a:r>
            <a:rPr lang="en-GB"/>
            <a:t>What is considered the perfect backstroke technique?</a:t>
          </a:r>
          <a:endParaRPr lang="en-US"/>
        </a:p>
      </dgm:t>
    </dgm:pt>
    <dgm:pt modelId="{356F37B2-D815-4866-9117-4A99BB35D990}" type="parTrans" cxnId="{F113D1AD-9578-41C3-B609-268B61690CD8}">
      <dgm:prSet/>
      <dgm:spPr/>
      <dgm:t>
        <a:bodyPr/>
        <a:lstStyle/>
        <a:p>
          <a:endParaRPr lang="en-US"/>
        </a:p>
      </dgm:t>
    </dgm:pt>
    <dgm:pt modelId="{7686CF82-F1FD-444A-97AF-CC8C4BAB38AB}" type="sibTrans" cxnId="{F113D1AD-9578-41C3-B609-268B61690CD8}">
      <dgm:prSet/>
      <dgm:spPr/>
      <dgm:t>
        <a:bodyPr/>
        <a:lstStyle/>
        <a:p>
          <a:endParaRPr lang="en-US"/>
        </a:p>
      </dgm:t>
    </dgm:pt>
    <dgm:pt modelId="{69942AE4-6C98-4530-AF7E-A3F7777F5FB6}">
      <dgm:prSet/>
      <dgm:spPr/>
      <dgm:t>
        <a:bodyPr/>
        <a:lstStyle/>
        <a:p>
          <a:r>
            <a:rPr lang="en-GB"/>
            <a:t>How do we make sure we can perform that under pressure?</a:t>
          </a:r>
          <a:endParaRPr lang="en-US"/>
        </a:p>
      </dgm:t>
    </dgm:pt>
    <dgm:pt modelId="{90B1438B-3C04-4DCA-8CEA-F34B6F268D9A}" type="parTrans" cxnId="{9A53C02D-A9BC-4F33-A90E-FFF08F52BD64}">
      <dgm:prSet/>
      <dgm:spPr/>
      <dgm:t>
        <a:bodyPr/>
        <a:lstStyle/>
        <a:p>
          <a:endParaRPr lang="en-US"/>
        </a:p>
      </dgm:t>
    </dgm:pt>
    <dgm:pt modelId="{C840C583-9299-41A8-91CB-6535D32BA976}" type="sibTrans" cxnId="{9A53C02D-A9BC-4F33-A90E-FFF08F52BD64}">
      <dgm:prSet/>
      <dgm:spPr/>
      <dgm:t>
        <a:bodyPr/>
        <a:lstStyle/>
        <a:p>
          <a:endParaRPr lang="en-US"/>
        </a:p>
      </dgm:t>
    </dgm:pt>
    <dgm:pt modelId="{6DD07A35-AFF0-421F-BE1A-5613473F516D}" type="pres">
      <dgm:prSet presAssocID="{FD5F81B9-B784-4BAF-8961-AB09E49CE545}" presName="root" presStyleCnt="0">
        <dgm:presLayoutVars>
          <dgm:dir/>
          <dgm:resizeHandles val="exact"/>
        </dgm:presLayoutVars>
      </dgm:prSet>
      <dgm:spPr/>
      <dgm:t>
        <a:bodyPr/>
        <a:lstStyle/>
        <a:p>
          <a:endParaRPr lang="en-GB"/>
        </a:p>
      </dgm:t>
    </dgm:pt>
    <dgm:pt modelId="{B565EE7F-BD72-4990-8FB8-921320CFBA6F}" type="pres">
      <dgm:prSet presAssocID="{51F36B86-0768-4063-A5FD-8CB4B97672CA}" presName="compNode" presStyleCnt="0"/>
      <dgm:spPr/>
    </dgm:pt>
    <dgm:pt modelId="{E487EBF1-C46A-48B6-9F08-91FDB9A9F11E}" type="pres">
      <dgm:prSet presAssocID="{51F36B86-0768-4063-A5FD-8CB4B97672CA}" presName="bgRect" presStyleLbl="bgShp" presStyleIdx="0" presStyleCnt="2"/>
      <dgm:spPr/>
    </dgm:pt>
    <dgm:pt modelId="{8B70E220-BE2E-4A9D-9E1C-3DAAC31FC00A}" type="pres">
      <dgm:prSet presAssocID="{51F36B86-0768-4063-A5FD-8CB4B97672CA}"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Water Polo player"/>
        </a:ext>
      </dgm:extLst>
    </dgm:pt>
    <dgm:pt modelId="{F9ABF067-F870-4BAB-8F9D-6380F6B1AE43}" type="pres">
      <dgm:prSet presAssocID="{51F36B86-0768-4063-A5FD-8CB4B97672CA}" presName="spaceRect" presStyleCnt="0"/>
      <dgm:spPr/>
    </dgm:pt>
    <dgm:pt modelId="{17816F52-16C7-4877-83D2-D6C504020465}" type="pres">
      <dgm:prSet presAssocID="{51F36B86-0768-4063-A5FD-8CB4B97672CA}" presName="parTx" presStyleLbl="revTx" presStyleIdx="0" presStyleCnt="2">
        <dgm:presLayoutVars>
          <dgm:chMax val="0"/>
          <dgm:chPref val="0"/>
        </dgm:presLayoutVars>
      </dgm:prSet>
      <dgm:spPr/>
      <dgm:t>
        <a:bodyPr/>
        <a:lstStyle/>
        <a:p>
          <a:endParaRPr lang="en-GB"/>
        </a:p>
      </dgm:t>
    </dgm:pt>
    <dgm:pt modelId="{141F6348-5A13-4BFF-8A97-0574CDF7337C}" type="pres">
      <dgm:prSet presAssocID="{7686CF82-F1FD-444A-97AF-CC8C4BAB38AB}" presName="sibTrans" presStyleCnt="0"/>
      <dgm:spPr/>
    </dgm:pt>
    <dgm:pt modelId="{905F11C8-BF97-4523-BCD0-A60778A1A875}" type="pres">
      <dgm:prSet presAssocID="{69942AE4-6C98-4530-AF7E-A3F7777F5FB6}" presName="compNode" presStyleCnt="0"/>
      <dgm:spPr/>
    </dgm:pt>
    <dgm:pt modelId="{7AC93AD8-F253-4943-B2B2-391CF728FCFE}" type="pres">
      <dgm:prSet presAssocID="{69942AE4-6C98-4530-AF7E-A3F7777F5FB6}" presName="bgRect" presStyleLbl="bgShp" presStyleIdx="1" presStyleCnt="2"/>
      <dgm:spPr/>
    </dgm:pt>
    <dgm:pt modelId="{DC19765F-0415-4F53-B8D5-B5C175131184}" type="pres">
      <dgm:prSet presAssocID="{69942AE4-6C98-4530-AF7E-A3F7777F5FB6}"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Gears"/>
        </a:ext>
      </dgm:extLst>
    </dgm:pt>
    <dgm:pt modelId="{F09BAEC1-0832-401D-BBFC-FC1D6865AF63}" type="pres">
      <dgm:prSet presAssocID="{69942AE4-6C98-4530-AF7E-A3F7777F5FB6}" presName="spaceRect" presStyleCnt="0"/>
      <dgm:spPr/>
    </dgm:pt>
    <dgm:pt modelId="{013CE007-03FD-41C7-BCF3-8060F82172CF}" type="pres">
      <dgm:prSet presAssocID="{69942AE4-6C98-4530-AF7E-A3F7777F5FB6}" presName="parTx" presStyleLbl="revTx" presStyleIdx="1" presStyleCnt="2">
        <dgm:presLayoutVars>
          <dgm:chMax val="0"/>
          <dgm:chPref val="0"/>
        </dgm:presLayoutVars>
      </dgm:prSet>
      <dgm:spPr/>
      <dgm:t>
        <a:bodyPr/>
        <a:lstStyle/>
        <a:p>
          <a:endParaRPr lang="en-GB"/>
        </a:p>
      </dgm:t>
    </dgm:pt>
  </dgm:ptLst>
  <dgm:cxnLst>
    <dgm:cxn modelId="{9A53C02D-A9BC-4F33-A90E-FFF08F52BD64}" srcId="{FD5F81B9-B784-4BAF-8961-AB09E49CE545}" destId="{69942AE4-6C98-4530-AF7E-A3F7777F5FB6}" srcOrd="1" destOrd="0" parTransId="{90B1438B-3C04-4DCA-8CEA-F34B6F268D9A}" sibTransId="{C840C583-9299-41A8-91CB-6535D32BA976}"/>
    <dgm:cxn modelId="{F113D1AD-9578-41C3-B609-268B61690CD8}" srcId="{FD5F81B9-B784-4BAF-8961-AB09E49CE545}" destId="{51F36B86-0768-4063-A5FD-8CB4B97672CA}" srcOrd="0" destOrd="0" parTransId="{356F37B2-D815-4866-9117-4A99BB35D990}" sibTransId="{7686CF82-F1FD-444A-97AF-CC8C4BAB38AB}"/>
    <dgm:cxn modelId="{4716B44C-7B2C-4EE1-A1DA-AAF0717C08F4}" type="presOf" srcId="{FD5F81B9-B784-4BAF-8961-AB09E49CE545}" destId="{6DD07A35-AFF0-421F-BE1A-5613473F516D}" srcOrd="0" destOrd="0" presId="urn:microsoft.com/office/officeart/2018/2/layout/IconVerticalSolidList"/>
    <dgm:cxn modelId="{966C95A7-C1AD-4120-84AA-7F4CAFFF5FC0}" type="presOf" srcId="{69942AE4-6C98-4530-AF7E-A3F7777F5FB6}" destId="{013CE007-03FD-41C7-BCF3-8060F82172CF}" srcOrd="0" destOrd="0" presId="urn:microsoft.com/office/officeart/2018/2/layout/IconVerticalSolidList"/>
    <dgm:cxn modelId="{BC4CD26F-0EED-41E7-BBC8-1B2B23E9DC9E}" type="presOf" srcId="{51F36B86-0768-4063-A5FD-8CB4B97672CA}" destId="{17816F52-16C7-4877-83D2-D6C504020465}" srcOrd="0" destOrd="0" presId="urn:microsoft.com/office/officeart/2018/2/layout/IconVerticalSolidList"/>
    <dgm:cxn modelId="{B6B64AF1-3326-4A2F-89D6-F5CA8AB27BE2}" type="presParOf" srcId="{6DD07A35-AFF0-421F-BE1A-5613473F516D}" destId="{B565EE7F-BD72-4990-8FB8-921320CFBA6F}" srcOrd="0" destOrd="0" presId="urn:microsoft.com/office/officeart/2018/2/layout/IconVerticalSolidList"/>
    <dgm:cxn modelId="{231DED38-5B8D-4533-93CD-21A32EFD7AD1}" type="presParOf" srcId="{B565EE7F-BD72-4990-8FB8-921320CFBA6F}" destId="{E487EBF1-C46A-48B6-9F08-91FDB9A9F11E}" srcOrd="0" destOrd="0" presId="urn:microsoft.com/office/officeart/2018/2/layout/IconVerticalSolidList"/>
    <dgm:cxn modelId="{20295D35-A6C5-4118-B9DB-8084C615C403}" type="presParOf" srcId="{B565EE7F-BD72-4990-8FB8-921320CFBA6F}" destId="{8B70E220-BE2E-4A9D-9E1C-3DAAC31FC00A}" srcOrd="1" destOrd="0" presId="urn:microsoft.com/office/officeart/2018/2/layout/IconVerticalSolidList"/>
    <dgm:cxn modelId="{D7792DC8-BC55-4FFE-98EA-C4BA9C9142C5}" type="presParOf" srcId="{B565EE7F-BD72-4990-8FB8-921320CFBA6F}" destId="{F9ABF067-F870-4BAB-8F9D-6380F6B1AE43}" srcOrd="2" destOrd="0" presId="urn:microsoft.com/office/officeart/2018/2/layout/IconVerticalSolidList"/>
    <dgm:cxn modelId="{4B963D3B-24B1-498B-8182-4EAE378734EA}" type="presParOf" srcId="{B565EE7F-BD72-4990-8FB8-921320CFBA6F}" destId="{17816F52-16C7-4877-83D2-D6C504020465}" srcOrd="3" destOrd="0" presId="urn:microsoft.com/office/officeart/2018/2/layout/IconVerticalSolidList"/>
    <dgm:cxn modelId="{79566C7B-B42A-409E-8227-BEAFAB8389E9}" type="presParOf" srcId="{6DD07A35-AFF0-421F-BE1A-5613473F516D}" destId="{141F6348-5A13-4BFF-8A97-0574CDF7337C}" srcOrd="1" destOrd="0" presId="urn:microsoft.com/office/officeart/2018/2/layout/IconVerticalSolidList"/>
    <dgm:cxn modelId="{1380CE19-31AE-484C-88D7-E08B661B82D4}" type="presParOf" srcId="{6DD07A35-AFF0-421F-BE1A-5613473F516D}" destId="{905F11C8-BF97-4523-BCD0-A60778A1A875}" srcOrd="2" destOrd="0" presId="urn:microsoft.com/office/officeart/2018/2/layout/IconVerticalSolidList"/>
    <dgm:cxn modelId="{4A5367AB-620C-4145-B8AB-7A5BF0E8DF84}" type="presParOf" srcId="{905F11C8-BF97-4523-BCD0-A60778A1A875}" destId="{7AC93AD8-F253-4943-B2B2-391CF728FCFE}" srcOrd="0" destOrd="0" presId="urn:microsoft.com/office/officeart/2018/2/layout/IconVerticalSolidList"/>
    <dgm:cxn modelId="{3460344B-D007-43C3-9695-120E4657E8C1}" type="presParOf" srcId="{905F11C8-BF97-4523-BCD0-A60778A1A875}" destId="{DC19765F-0415-4F53-B8D5-B5C175131184}" srcOrd="1" destOrd="0" presId="urn:microsoft.com/office/officeart/2018/2/layout/IconVerticalSolidList"/>
    <dgm:cxn modelId="{35D1C1A3-76DC-4D4A-930F-0B20334EF6A3}" type="presParOf" srcId="{905F11C8-BF97-4523-BCD0-A60778A1A875}" destId="{F09BAEC1-0832-401D-BBFC-FC1D6865AF63}" srcOrd="2" destOrd="0" presId="urn:microsoft.com/office/officeart/2018/2/layout/IconVerticalSolidList"/>
    <dgm:cxn modelId="{E0A8350B-BC0A-4977-8A77-CB84FDC73FFA}" type="presParOf" srcId="{905F11C8-BF97-4523-BCD0-A60778A1A875}" destId="{013CE007-03FD-41C7-BCF3-8060F82172C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87EBF1-C46A-48B6-9F08-91FDB9A9F11E}">
      <dsp:nvSpPr>
        <dsp:cNvPr id="0" name=""/>
        <dsp:cNvSpPr/>
      </dsp:nvSpPr>
      <dsp:spPr>
        <a:xfrm>
          <a:off x="0" y="919142"/>
          <a:ext cx="6248400" cy="1696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70E220-BE2E-4A9D-9E1C-3DAAC31FC00A}">
      <dsp:nvSpPr>
        <dsp:cNvPr id="0" name=""/>
        <dsp:cNvSpPr/>
      </dsp:nvSpPr>
      <dsp:spPr>
        <a:xfrm>
          <a:off x="513305" y="1300940"/>
          <a:ext cx="933283" cy="93328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816F52-16C7-4877-83D2-D6C504020465}">
      <dsp:nvSpPr>
        <dsp:cNvPr id="0" name=""/>
        <dsp:cNvSpPr/>
      </dsp:nvSpPr>
      <dsp:spPr>
        <a:xfrm>
          <a:off x="1959895" y="919142"/>
          <a:ext cx="4288504" cy="1696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586" tIns="179586" rIns="179586" bIns="179586" numCol="1" spcCol="1270" anchor="ctr" anchorCtr="0">
          <a:noAutofit/>
        </a:bodyPr>
        <a:lstStyle/>
        <a:p>
          <a:pPr lvl="0" algn="l" defTabSz="1111250">
            <a:lnSpc>
              <a:spcPct val="90000"/>
            </a:lnSpc>
            <a:spcBef>
              <a:spcPct val="0"/>
            </a:spcBef>
            <a:spcAft>
              <a:spcPct val="35000"/>
            </a:spcAft>
          </a:pPr>
          <a:r>
            <a:rPr lang="en-GB" sz="2500" kern="1200"/>
            <a:t>What is considered the perfect backstroke technique?</a:t>
          </a:r>
          <a:endParaRPr lang="en-US" sz="2500" kern="1200"/>
        </a:p>
      </dsp:txBody>
      <dsp:txXfrm>
        <a:off x="1959895" y="919142"/>
        <a:ext cx="4288504" cy="1696878"/>
      </dsp:txXfrm>
    </dsp:sp>
    <dsp:sp modelId="{7AC93AD8-F253-4943-B2B2-391CF728FCFE}">
      <dsp:nvSpPr>
        <dsp:cNvPr id="0" name=""/>
        <dsp:cNvSpPr/>
      </dsp:nvSpPr>
      <dsp:spPr>
        <a:xfrm>
          <a:off x="0" y="3040241"/>
          <a:ext cx="6248400" cy="1696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19765F-0415-4F53-B8D5-B5C175131184}">
      <dsp:nvSpPr>
        <dsp:cNvPr id="0" name=""/>
        <dsp:cNvSpPr/>
      </dsp:nvSpPr>
      <dsp:spPr>
        <a:xfrm>
          <a:off x="513305" y="3422039"/>
          <a:ext cx="933283" cy="93328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3CE007-03FD-41C7-BCF3-8060F82172CF}">
      <dsp:nvSpPr>
        <dsp:cNvPr id="0" name=""/>
        <dsp:cNvSpPr/>
      </dsp:nvSpPr>
      <dsp:spPr>
        <a:xfrm>
          <a:off x="1959895" y="3040241"/>
          <a:ext cx="4288504" cy="1696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9586" tIns="179586" rIns="179586" bIns="179586" numCol="1" spcCol="1270" anchor="ctr" anchorCtr="0">
          <a:noAutofit/>
        </a:bodyPr>
        <a:lstStyle/>
        <a:p>
          <a:pPr lvl="0" algn="l" defTabSz="1111250">
            <a:lnSpc>
              <a:spcPct val="90000"/>
            </a:lnSpc>
            <a:spcBef>
              <a:spcPct val="0"/>
            </a:spcBef>
            <a:spcAft>
              <a:spcPct val="35000"/>
            </a:spcAft>
          </a:pPr>
          <a:r>
            <a:rPr lang="en-GB" sz="2500" kern="1200"/>
            <a:t>How do we make sure we can perform that under pressure?</a:t>
          </a:r>
          <a:endParaRPr lang="en-US" sz="2500" kern="1200"/>
        </a:p>
      </dsp:txBody>
      <dsp:txXfrm>
        <a:off x="1959895" y="3040241"/>
        <a:ext cx="4288504" cy="169687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957D40-A8E8-45E0-8576-D1D3F1611EEA}" type="datetimeFigureOut">
              <a:rPr lang="en-GB" smtClean="0"/>
              <a:t>14/05/2020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E4D27B-B9C1-496F-B8D1-D72D4D4B52E3}" type="slidenum">
              <a:rPr lang="en-GB" smtClean="0"/>
              <a:t>‹#›</a:t>
            </a:fld>
            <a:endParaRPr lang="en-GB"/>
          </a:p>
        </p:txBody>
      </p:sp>
    </p:spTree>
    <p:extLst>
      <p:ext uri="{BB962C8B-B14F-4D97-AF65-F5344CB8AC3E}">
        <p14:creationId xmlns:p14="http://schemas.microsoft.com/office/powerpoint/2010/main" val="1285160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B92F47E-B0A3-1240-86D8-7477BE88B6D1}" type="slidenum">
              <a:rPr lang="en-US" smtClean="0"/>
              <a:t>7</a:t>
            </a:fld>
            <a:endParaRPr lang="en-US"/>
          </a:p>
        </p:txBody>
      </p:sp>
    </p:spTree>
    <p:extLst>
      <p:ext uri="{BB962C8B-B14F-4D97-AF65-F5344CB8AC3E}">
        <p14:creationId xmlns:p14="http://schemas.microsoft.com/office/powerpoint/2010/main" val="2102264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E0159F-DF6F-4CBE-B170-EEED1ACE26A3}" type="slidenum">
              <a:rPr lang="en-US" smtClean="0"/>
              <a:t>13</a:t>
            </a:fld>
            <a:endParaRPr lang="en-US"/>
          </a:p>
        </p:txBody>
      </p:sp>
    </p:spTree>
    <p:extLst>
      <p:ext uri="{BB962C8B-B14F-4D97-AF65-F5344CB8AC3E}">
        <p14:creationId xmlns:p14="http://schemas.microsoft.com/office/powerpoint/2010/main" val="1952035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E0159F-DF6F-4CBE-B170-EEED1ACE26A3}" type="slidenum">
              <a:rPr lang="en-US" smtClean="0"/>
              <a:t>14</a:t>
            </a:fld>
            <a:endParaRPr lang="en-US"/>
          </a:p>
        </p:txBody>
      </p:sp>
    </p:spTree>
    <p:extLst>
      <p:ext uri="{BB962C8B-B14F-4D97-AF65-F5344CB8AC3E}">
        <p14:creationId xmlns:p14="http://schemas.microsoft.com/office/powerpoint/2010/main" val="2837136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D4F285-1C68-C04A-A0DB-D4E5BB609E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xmlns="" id="{D80532AE-EA2B-4B48-800F-1B1BE1125F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xmlns="" id="{61426F7A-4933-CE4B-9451-9ECFA5A5F9E3}"/>
              </a:ext>
            </a:extLst>
          </p:cNvPr>
          <p:cNvSpPr>
            <a:spLocks noGrp="1"/>
          </p:cNvSpPr>
          <p:nvPr>
            <p:ph type="dt" sz="half" idx="10"/>
          </p:nvPr>
        </p:nvSpPr>
        <p:spPr/>
        <p:txBody>
          <a:bodyPr/>
          <a:lstStyle/>
          <a:p>
            <a:fld id="{70BBAC02-84B7-E14F-8EE6-D65E3AE1CBA4}" type="datetimeFigureOut">
              <a:rPr lang="en-US" smtClean="0"/>
              <a:t>5/14/2020</a:t>
            </a:fld>
            <a:endParaRPr lang="en-US"/>
          </a:p>
        </p:txBody>
      </p:sp>
      <p:sp>
        <p:nvSpPr>
          <p:cNvPr id="5" name="Footer Placeholder 4">
            <a:extLst>
              <a:ext uri="{FF2B5EF4-FFF2-40B4-BE49-F238E27FC236}">
                <a16:creationId xmlns:a16="http://schemas.microsoft.com/office/drawing/2014/main" xmlns="" id="{958568B6-7C5D-2344-B63E-8AB391C970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9B80BE6-2CC6-ED4D-A946-8EF7B99196FD}"/>
              </a:ext>
            </a:extLst>
          </p:cNvPr>
          <p:cNvSpPr>
            <a:spLocks noGrp="1"/>
          </p:cNvSpPr>
          <p:nvPr>
            <p:ph type="sldNum" sz="quarter" idx="12"/>
          </p:nvPr>
        </p:nvSpPr>
        <p:spPr/>
        <p:txBody>
          <a:bodyPr/>
          <a:lstStyle/>
          <a:p>
            <a:fld id="{2454C811-DAB0-6F41-9FAF-654B1D5DB2BA}" type="slidenum">
              <a:rPr lang="en-US" smtClean="0"/>
              <a:t>‹#›</a:t>
            </a:fld>
            <a:endParaRPr lang="en-US"/>
          </a:p>
        </p:txBody>
      </p:sp>
    </p:spTree>
    <p:extLst>
      <p:ext uri="{BB962C8B-B14F-4D97-AF65-F5344CB8AC3E}">
        <p14:creationId xmlns:p14="http://schemas.microsoft.com/office/powerpoint/2010/main" val="3699495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95E134-F040-F345-A892-EB3B2474F4E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3640C348-54EF-C946-98DE-AD5EEC16FE5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C49D21A0-4453-364E-93B1-1847A667F563}"/>
              </a:ext>
            </a:extLst>
          </p:cNvPr>
          <p:cNvSpPr>
            <a:spLocks noGrp="1"/>
          </p:cNvSpPr>
          <p:nvPr>
            <p:ph type="dt" sz="half" idx="10"/>
          </p:nvPr>
        </p:nvSpPr>
        <p:spPr/>
        <p:txBody>
          <a:bodyPr/>
          <a:lstStyle/>
          <a:p>
            <a:fld id="{70BBAC02-84B7-E14F-8EE6-D65E3AE1CBA4}" type="datetimeFigureOut">
              <a:rPr lang="en-US" smtClean="0"/>
              <a:t>5/14/2020</a:t>
            </a:fld>
            <a:endParaRPr lang="en-US"/>
          </a:p>
        </p:txBody>
      </p:sp>
      <p:sp>
        <p:nvSpPr>
          <p:cNvPr id="5" name="Footer Placeholder 4">
            <a:extLst>
              <a:ext uri="{FF2B5EF4-FFF2-40B4-BE49-F238E27FC236}">
                <a16:creationId xmlns:a16="http://schemas.microsoft.com/office/drawing/2014/main" xmlns="" id="{4159EC73-197B-AB41-82F0-0022DB961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FE07A8D-D62D-6947-9EE5-D5C58EF5837F}"/>
              </a:ext>
            </a:extLst>
          </p:cNvPr>
          <p:cNvSpPr>
            <a:spLocks noGrp="1"/>
          </p:cNvSpPr>
          <p:nvPr>
            <p:ph type="sldNum" sz="quarter" idx="12"/>
          </p:nvPr>
        </p:nvSpPr>
        <p:spPr/>
        <p:txBody>
          <a:bodyPr/>
          <a:lstStyle/>
          <a:p>
            <a:fld id="{2454C811-DAB0-6F41-9FAF-654B1D5DB2BA}" type="slidenum">
              <a:rPr lang="en-US" smtClean="0"/>
              <a:t>‹#›</a:t>
            </a:fld>
            <a:endParaRPr lang="en-US"/>
          </a:p>
        </p:txBody>
      </p:sp>
    </p:spTree>
    <p:extLst>
      <p:ext uri="{BB962C8B-B14F-4D97-AF65-F5344CB8AC3E}">
        <p14:creationId xmlns:p14="http://schemas.microsoft.com/office/powerpoint/2010/main" val="3301987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D57AF70-C720-F94F-9C6D-3C126E721B9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xmlns="" id="{ECF86FB0-E1CB-0744-9C73-9858C153A9F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B666EF47-E2D5-C84E-92C4-8CFD826B8998}"/>
              </a:ext>
            </a:extLst>
          </p:cNvPr>
          <p:cNvSpPr>
            <a:spLocks noGrp="1"/>
          </p:cNvSpPr>
          <p:nvPr>
            <p:ph type="dt" sz="half" idx="10"/>
          </p:nvPr>
        </p:nvSpPr>
        <p:spPr/>
        <p:txBody>
          <a:bodyPr/>
          <a:lstStyle/>
          <a:p>
            <a:fld id="{70BBAC02-84B7-E14F-8EE6-D65E3AE1CBA4}" type="datetimeFigureOut">
              <a:rPr lang="en-US" smtClean="0"/>
              <a:t>5/14/2020</a:t>
            </a:fld>
            <a:endParaRPr lang="en-US"/>
          </a:p>
        </p:txBody>
      </p:sp>
      <p:sp>
        <p:nvSpPr>
          <p:cNvPr id="5" name="Footer Placeholder 4">
            <a:extLst>
              <a:ext uri="{FF2B5EF4-FFF2-40B4-BE49-F238E27FC236}">
                <a16:creationId xmlns:a16="http://schemas.microsoft.com/office/drawing/2014/main" xmlns="" id="{0A9A5BC1-13CB-9A44-AB51-22EF989D4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2C4155C-3810-1C44-A975-6CD4C56FE79D}"/>
              </a:ext>
            </a:extLst>
          </p:cNvPr>
          <p:cNvSpPr>
            <a:spLocks noGrp="1"/>
          </p:cNvSpPr>
          <p:nvPr>
            <p:ph type="sldNum" sz="quarter" idx="12"/>
          </p:nvPr>
        </p:nvSpPr>
        <p:spPr/>
        <p:txBody>
          <a:bodyPr/>
          <a:lstStyle/>
          <a:p>
            <a:fld id="{2454C811-DAB0-6F41-9FAF-654B1D5DB2BA}" type="slidenum">
              <a:rPr lang="en-US" smtClean="0"/>
              <a:t>‹#›</a:t>
            </a:fld>
            <a:endParaRPr lang="en-US"/>
          </a:p>
        </p:txBody>
      </p:sp>
    </p:spTree>
    <p:extLst>
      <p:ext uri="{BB962C8B-B14F-4D97-AF65-F5344CB8AC3E}">
        <p14:creationId xmlns:p14="http://schemas.microsoft.com/office/powerpoint/2010/main" val="1690085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33720D-A3C4-F14A-BED1-DD2BDB0D065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7C6A9CC5-ED9D-5C45-87DB-995F4AB6490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985028C6-FEDE-A445-A0CD-2547CBAE7D51}"/>
              </a:ext>
            </a:extLst>
          </p:cNvPr>
          <p:cNvSpPr>
            <a:spLocks noGrp="1"/>
          </p:cNvSpPr>
          <p:nvPr>
            <p:ph type="dt" sz="half" idx="10"/>
          </p:nvPr>
        </p:nvSpPr>
        <p:spPr/>
        <p:txBody>
          <a:bodyPr/>
          <a:lstStyle/>
          <a:p>
            <a:fld id="{70BBAC02-84B7-E14F-8EE6-D65E3AE1CBA4}" type="datetimeFigureOut">
              <a:rPr lang="en-US" smtClean="0"/>
              <a:t>5/14/2020</a:t>
            </a:fld>
            <a:endParaRPr lang="en-US"/>
          </a:p>
        </p:txBody>
      </p:sp>
      <p:sp>
        <p:nvSpPr>
          <p:cNvPr id="5" name="Footer Placeholder 4">
            <a:extLst>
              <a:ext uri="{FF2B5EF4-FFF2-40B4-BE49-F238E27FC236}">
                <a16:creationId xmlns:a16="http://schemas.microsoft.com/office/drawing/2014/main" xmlns="" id="{ABEC9096-B10D-1C40-A99A-2EB259893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8E74634-443C-0945-AFCB-16DCB99E1FD9}"/>
              </a:ext>
            </a:extLst>
          </p:cNvPr>
          <p:cNvSpPr>
            <a:spLocks noGrp="1"/>
          </p:cNvSpPr>
          <p:nvPr>
            <p:ph type="sldNum" sz="quarter" idx="12"/>
          </p:nvPr>
        </p:nvSpPr>
        <p:spPr/>
        <p:txBody>
          <a:bodyPr/>
          <a:lstStyle/>
          <a:p>
            <a:fld id="{2454C811-DAB0-6F41-9FAF-654B1D5DB2BA}" type="slidenum">
              <a:rPr lang="en-US" smtClean="0"/>
              <a:t>‹#›</a:t>
            </a:fld>
            <a:endParaRPr lang="en-US"/>
          </a:p>
        </p:txBody>
      </p:sp>
    </p:spTree>
    <p:extLst>
      <p:ext uri="{BB962C8B-B14F-4D97-AF65-F5344CB8AC3E}">
        <p14:creationId xmlns:p14="http://schemas.microsoft.com/office/powerpoint/2010/main" val="3817849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4C9760-040A-7044-BC6A-1435DF3FD7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xmlns="" id="{F766A3AD-5841-1D4B-8012-2EED4966AF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6C094A25-AA40-274A-A54E-0557D7ECE960}"/>
              </a:ext>
            </a:extLst>
          </p:cNvPr>
          <p:cNvSpPr>
            <a:spLocks noGrp="1"/>
          </p:cNvSpPr>
          <p:nvPr>
            <p:ph type="dt" sz="half" idx="10"/>
          </p:nvPr>
        </p:nvSpPr>
        <p:spPr/>
        <p:txBody>
          <a:bodyPr/>
          <a:lstStyle/>
          <a:p>
            <a:fld id="{70BBAC02-84B7-E14F-8EE6-D65E3AE1CBA4}" type="datetimeFigureOut">
              <a:rPr lang="en-US" smtClean="0"/>
              <a:t>5/14/2020</a:t>
            </a:fld>
            <a:endParaRPr lang="en-US"/>
          </a:p>
        </p:txBody>
      </p:sp>
      <p:sp>
        <p:nvSpPr>
          <p:cNvPr id="5" name="Footer Placeholder 4">
            <a:extLst>
              <a:ext uri="{FF2B5EF4-FFF2-40B4-BE49-F238E27FC236}">
                <a16:creationId xmlns:a16="http://schemas.microsoft.com/office/drawing/2014/main" xmlns="" id="{18A6EB6F-2BA4-544E-AD2B-320092D46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5B842C-BA96-A94F-ADAA-63D84129BFB1}"/>
              </a:ext>
            </a:extLst>
          </p:cNvPr>
          <p:cNvSpPr>
            <a:spLocks noGrp="1"/>
          </p:cNvSpPr>
          <p:nvPr>
            <p:ph type="sldNum" sz="quarter" idx="12"/>
          </p:nvPr>
        </p:nvSpPr>
        <p:spPr/>
        <p:txBody>
          <a:bodyPr/>
          <a:lstStyle/>
          <a:p>
            <a:fld id="{2454C811-DAB0-6F41-9FAF-654B1D5DB2BA}" type="slidenum">
              <a:rPr lang="en-US" smtClean="0"/>
              <a:t>‹#›</a:t>
            </a:fld>
            <a:endParaRPr lang="en-US"/>
          </a:p>
        </p:txBody>
      </p:sp>
    </p:spTree>
    <p:extLst>
      <p:ext uri="{BB962C8B-B14F-4D97-AF65-F5344CB8AC3E}">
        <p14:creationId xmlns:p14="http://schemas.microsoft.com/office/powerpoint/2010/main" val="74709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A247E4-CF53-5B46-8DC8-15A7DF0191B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135417CD-F677-8945-8C90-394806192A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xmlns="" id="{DE6FCCCA-105F-884C-BC38-6A8FEF6E5C0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BF9A9A21-5C45-B84A-AF3F-B550DE98D008}"/>
              </a:ext>
            </a:extLst>
          </p:cNvPr>
          <p:cNvSpPr>
            <a:spLocks noGrp="1"/>
          </p:cNvSpPr>
          <p:nvPr>
            <p:ph type="dt" sz="half" idx="10"/>
          </p:nvPr>
        </p:nvSpPr>
        <p:spPr/>
        <p:txBody>
          <a:bodyPr/>
          <a:lstStyle/>
          <a:p>
            <a:fld id="{70BBAC02-84B7-E14F-8EE6-D65E3AE1CBA4}" type="datetimeFigureOut">
              <a:rPr lang="en-US" smtClean="0"/>
              <a:t>5/14/2020</a:t>
            </a:fld>
            <a:endParaRPr lang="en-US"/>
          </a:p>
        </p:txBody>
      </p:sp>
      <p:sp>
        <p:nvSpPr>
          <p:cNvPr id="6" name="Footer Placeholder 5">
            <a:extLst>
              <a:ext uri="{FF2B5EF4-FFF2-40B4-BE49-F238E27FC236}">
                <a16:creationId xmlns:a16="http://schemas.microsoft.com/office/drawing/2014/main" xmlns="" id="{B0954135-0897-FF46-BC72-987A3ABD7C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0F236DF-8F10-5D43-ABF8-FAF4319A34B2}"/>
              </a:ext>
            </a:extLst>
          </p:cNvPr>
          <p:cNvSpPr>
            <a:spLocks noGrp="1"/>
          </p:cNvSpPr>
          <p:nvPr>
            <p:ph type="sldNum" sz="quarter" idx="12"/>
          </p:nvPr>
        </p:nvSpPr>
        <p:spPr/>
        <p:txBody>
          <a:bodyPr/>
          <a:lstStyle/>
          <a:p>
            <a:fld id="{2454C811-DAB0-6F41-9FAF-654B1D5DB2BA}" type="slidenum">
              <a:rPr lang="en-US" smtClean="0"/>
              <a:t>‹#›</a:t>
            </a:fld>
            <a:endParaRPr lang="en-US"/>
          </a:p>
        </p:txBody>
      </p:sp>
    </p:spTree>
    <p:extLst>
      <p:ext uri="{BB962C8B-B14F-4D97-AF65-F5344CB8AC3E}">
        <p14:creationId xmlns:p14="http://schemas.microsoft.com/office/powerpoint/2010/main" val="2785880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835B82-0DC6-1D4D-B869-1A1FD69447C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1E7319F3-B765-084B-85E3-5BBD0EDDEE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9949C43F-7EF7-3A40-B825-6ADE686F1D1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xmlns="" id="{E9B20DB0-33B9-8340-A324-19884F2074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80FA1D3F-CD82-CD45-B3BC-11B1A03113F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xmlns="" id="{E68C7E70-E6B7-A44D-9A1F-DB825EF84F37}"/>
              </a:ext>
            </a:extLst>
          </p:cNvPr>
          <p:cNvSpPr>
            <a:spLocks noGrp="1"/>
          </p:cNvSpPr>
          <p:nvPr>
            <p:ph type="dt" sz="half" idx="10"/>
          </p:nvPr>
        </p:nvSpPr>
        <p:spPr/>
        <p:txBody>
          <a:bodyPr/>
          <a:lstStyle/>
          <a:p>
            <a:fld id="{70BBAC02-84B7-E14F-8EE6-D65E3AE1CBA4}" type="datetimeFigureOut">
              <a:rPr lang="en-US" smtClean="0"/>
              <a:t>5/14/2020</a:t>
            </a:fld>
            <a:endParaRPr lang="en-US"/>
          </a:p>
        </p:txBody>
      </p:sp>
      <p:sp>
        <p:nvSpPr>
          <p:cNvPr id="8" name="Footer Placeholder 7">
            <a:extLst>
              <a:ext uri="{FF2B5EF4-FFF2-40B4-BE49-F238E27FC236}">
                <a16:creationId xmlns:a16="http://schemas.microsoft.com/office/drawing/2014/main" xmlns="" id="{F62772C8-4C46-B040-B444-E6E243DC30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012FDDB-E31C-5749-811F-F485C963C5A9}"/>
              </a:ext>
            </a:extLst>
          </p:cNvPr>
          <p:cNvSpPr>
            <a:spLocks noGrp="1"/>
          </p:cNvSpPr>
          <p:nvPr>
            <p:ph type="sldNum" sz="quarter" idx="12"/>
          </p:nvPr>
        </p:nvSpPr>
        <p:spPr/>
        <p:txBody>
          <a:bodyPr/>
          <a:lstStyle/>
          <a:p>
            <a:fld id="{2454C811-DAB0-6F41-9FAF-654B1D5DB2BA}" type="slidenum">
              <a:rPr lang="en-US" smtClean="0"/>
              <a:t>‹#›</a:t>
            </a:fld>
            <a:endParaRPr lang="en-US"/>
          </a:p>
        </p:txBody>
      </p:sp>
    </p:spTree>
    <p:extLst>
      <p:ext uri="{BB962C8B-B14F-4D97-AF65-F5344CB8AC3E}">
        <p14:creationId xmlns:p14="http://schemas.microsoft.com/office/powerpoint/2010/main" val="858658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4FCF24-CE7D-9149-8F38-5838C9AC6F2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xmlns="" id="{0DA08A88-2718-484E-8C20-88CAA1FAE766}"/>
              </a:ext>
            </a:extLst>
          </p:cNvPr>
          <p:cNvSpPr>
            <a:spLocks noGrp="1"/>
          </p:cNvSpPr>
          <p:nvPr>
            <p:ph type="dt" sz="half" idx="10"/>
          </p:nvPr>
        </p:nvSpPr>
        <p:spPr/>
        <p:txBody>
          <a:bodyPr/>
          <a:lstStyle/>
          <a:p>
            <a:fld id="{70BBAC02-84B7-E14F-8EE6-D65E3AE1CBA4}" type="datetimeFigureOut">
              <a:rPr lang="en-US" smtClean="0"/>
              <a:t>5/14/2020</a:t>
            </a:fld>
            <a:endParaRPr lang="en-US"/>
          </a:p>
        </p:txBody>
      </p:sp>
      <p:sp>
        <p:nvSpPr>
          <p:cNvPr id="4" name="Footer Placeholder 3">
            <a:extLst>
              <a:ext uri="{FF2B5EF4-FFF2-40B4-BE49-F238E27FC236}">
                <a16:creationId xmlns:a16="http://schemas.microsoft.com/office/drawing/2014/main" xmlns="" id="{0323B8BA-BBCB-6F43-8321-7D7D173DAA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560C298E-9173-B04F-BB53-1F9D4C8A5DD1}"/>
              </a:ext>
            </a:extLst>
          </p:cNvPr>
          <p:cNvSpPr>
            <a:spLocks noGrp="1"/>
          </p:cNvSpPr>
          <p:nvPr>
            <p:ph type="sldNum" sz="quarter" idx="12"/>
          </p:nvPr>
        </p:nvSpPr>
        <p:spPr/>
        <p:txBody>
          <a:bodyPr/>
          <a:lstStyle/>
          <a:p>
            <a:fld id="{2454C811-DAB0-6F41-9FAF-654B1D5DB2BA}" type="slidenum">
              <a:rPr lang="en-US" smtClean="0"/>
              <a:t>‹#›</a:t>
            </a:fld>
            <a:endParaRPr lang="en-US"/>
          </a:p>
        </p:txBody>
      </p:sp>
    </p:spTree>
    <p:extLst>
      <p:ext uri="{BB962C8B-B14F-4D97-AF65-F5344CB8AC3E}">
        <p14:creationId xmlns:p14="http://schemas.microsoft.com/office/powerpoint/2010/main" val="131348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1FD76C5-4978-0742-8D58-87C1F22B3A90}"/>
              </a:ext>
            </a:extLst>
          </p:cNvPr>
          <p:cNvSpPr>
            <a:spLocks noGrp="1"/>
          </p:cNvSpPr>
          <p:nvPr>
            <p:ph type="dt" sz="half" idx="10"/>
          </p:nvPr>
        </p:nvSpPr>
        <p:spPr/>
        <p:txBody>
          <a:bodyPr/>
          <a:lstStyle/>
          <a:p>
            <a:fld id="{70BBAC02-84B7-E14F-8EE6-D65E3AE1CBA4}" type="datetimeFigureOut">
              <a:rPr lang="en-US" smtClean="0"/>
              <a:t>5/14/2020</a:t>
            </a:fld>
            <a:endParaRPr lang="en-US"/>
          </a:p>
        </p:txBody>
      </p:sp>
      <p:sp>
        <p:nvSpPr>
          <p:cNvPr id="3" name="Footer Placeholder 2">
            <a:extLst>
              <a:ext uri="{FF2B5EF4-FFF2-40B4-BE49-F238E27FC236}">
                <a16:creationId xmlns:a16="http://schemas.microsoft.com/office/drawing/2014/main" xmlns="" id="{A9DB6E85-7F2E-E042-860A-13A595468E9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92481A7-CFDA-B749-AFE0-EFBBCE94CDF1}"/>
              </a:ext>
            </a:extLst>
          </p:cNvPr>
          <p:cNvSpPr>
            <a:spLocks noGrp="1"/>
          </p:cNvSpPr>
          <p:nvPr>
            <p:ph type="sldNum" sz="quarter" idx="12"/>
          </p:nvPr>
        </p:nvSpPr>
        <p:spPr/>
        <p:txBody>
          <a:bodyPr/>
          <a:lstStyle/>
          <a:p>
            <a:fld id="{2454C811-DAB0-6F41-9FAF-654B1D5DB2BA}" type="slidenum">
              <a:rPr lang="en-US" smtClean="0"/>
              <a:t>‹#›</a:t>
            </a:fld>
            <a:endParaRPr lang="en-US"/>
          </a:p>
        </p:txBody>
      </p:sp>
    </p:spTree>
    <p:extLst>
      <p:ext uri="{BB962C8B-B14F-4D97-AF65-F5344CB8AC3E}">
        <p14:creationId xmlns:p14="http://schemas.microsoft.com/office/powerpoint/2010/main" val="1867618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14CCFD-4B36-044A-A3A3-8AD53ACB79B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xmlns="" id="{A81A2CE3-82E1-2044-BADA-5E50D87494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xmlns="" id="{E123435F-AA36-9442-A950-4EA2E908A6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0C6B93FB-AB32-2749-8D8F-508FC0FF49B1}"/>
              </a:ext>
            </a:extLst>
          </p:cNvPr>
          <p:cNvSpPr>
            <a:spLocks noGrp="1"/>
          </p:cNvSpPr>
          <p:nvPr>
            <p:ph type="dt" sz="half" idx="10"/>
          </p:nvPr>
        </p:nvSpPr>
        <p:spPr/>
        <p:txBody>
          <a:bodyPr/>
          <a:lstStyle/>
          <a:p>
            <a:fld id="{70BBAC02-84B7-E14F-8EE6-D65E3AE1CBA4}" type="datetimeFigureOut">
              <a:rPr lang="en-US" smtClean="0"/>
              <a:t>5/14/2020</a:t>
            </a:fld>
            <a:endParaRPr lang="en-US"/>
          </a:p>
        </p:txBody>
      </p:sp>
      <p:sp>
        <p:nvSpPr>
          <p:cNvPr id="6" name="Footer Placeholder 5">
            <a:extLst>
              <a:ext uri="{FF2B5EF4-FFF2-40B4-BE49-F238E27FC236}">
                <a16:creationId xmlns:a16="http://schemas.microsoft.com/office/drawing/2014/main" xmlns="" id="{3FB811E1-3E9D-A84C-9ADC-2B9E399E24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A93EC34-0D4A-5B4E-A90C-03B005D40778}"/>
              </a:ext>
            </a:extLst>
          </p:cNvPr>
          <p:cNvSpPr>
            <a:spLocks noGrp="1"/>
          </p:cNvSpPr>
          <p:nvPr>
            <p:ph type="sldNum" sz="quarter" idx="12"/>
          </p:nvPr>
        </p:nvSpPr>
        <p:spPr/>
        <p:txBody>
          <a:bodyPr/>
          <a:lstStyle/>
          <a:p>
            <a:fld id="{2454C811-DAB0-6F41-9FAF-654B1D5DB2BA}" type="slidenum">
              <a:rPr lang="en-US" smtClean="0"/>
              <a:t>‹#›</a:t>
            </a:fld>
            <a:endParaRPr lang="en-US"/>
          </a:p>
        </p:txBody>
      </p:sp>
    </p:spTree>
    <p:extLst>
      <p:ext uri="{BB962C8B-B14F-4D97-AF65-F5344CB8AC3E}">
        <p14:creationId xmlns:p14="http://schemas.microsoft.com/office/powerpoint/2010/main" val="18844902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FD5E23-2E5D-A54A-ACC5-E836384B733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xmlns="" id="{8AB559CF-37F9-1A4B-9412-4F39883AC8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CA5B360-05ED-1C47-BB25-92ACA80C46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8BDFE3CC-0B8C-E643-BC53-7E66A61E3A19}"/>
              </a:ext>
            </a:extLst>
          </p:cNvPr>
          <p:cNvSpPr>
            <a:spLocks noGrp="1"/>
          </p:cNvSpPr>
          <p:nvPr>
            <p:ph type="dt" sz="half" idx="10"/>
          </p:nvPr>
        </p:nvSpPr>
        <p:spPr/>
        <p:txBody>
          <a:bodyPr/>
          <a:lstStyle/>
          <a:p>
            <a:fld id="{70BBAC02-84B7-E14F-8EE6-D65E3AE1CBA4}" type="datetimeFigureOut">
              <a:rPr lang="en-US" smtClean="0"/>
              <a:t>5/14/2020</a:t>
            </a:fld>
            <a:endParaRPr lang="en-US"/>
          </a:p>
        </p:txBody>
      </p:sp>
      <p:sp>
        <p:nvSpPr>
          <p:cNvPr id="6" name="Footer Placeholder 5">
            <a:extLst>
              <a:ext uri="{FF2B5EF4-FFF2-40B4-BE49-F238E27FC236}">
                <a16:creationId xmlns:a16="http://schemas.microsoft.com/office/drawing/2014/main" xmlns="" id="{7C7B954A-A12E-994C-890C-3D8D0AC395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A495DA1-0181-2541-A135-6FFA79950E1C}"/>
              </a:ext>
            </a:extLst>
          </p:cNvPr>
          <p:cNvSpPr>
            <a:spLocks noGrp="1"/>
          </p:cNvSpPr>
          <p:nvPr>
            <p:ph type="sldNum" sz="quarter" idx="12"/>
          </p:nvPr>
        </p:nvSpPr>
        <p:spPr/>
        <p:txBody>
          <a:bodyPr/>
          <a:lstStyle/>
          <a:p>
            <a:fld id="{2454C811-DAB0-6F41-9FAF-654B1D5DB2BA}" type="slidenum">
              <a:rPr lang="en-US" smtClean="0"/>
              <a:t>‹#›</a:t>
            </a:fld>
            <a:endParaRPr lang="en-US"/>
          </a:p>
        </p:txBody>
      </p:sp>
    </p:spTree>
    <p:extLst>
      <p:ext uri="{BB962C8B-B14F-4D97-AF65-F5344CB8AC3E}">
        <p14:creationId xmlns:p14="http://schemas.microsoft.com/office/powerpoint/2010/main" val="420040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270A577-B654-7947-949A-A0002496F9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xmlns="" id="{40B69EE5-3995-6640-8241-C2A9614E2A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xmlns="" id="{377727A4-DAC7-8B48-B659-A80E146A0B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BAC02-84B7-E14F-8EE6-D65E3AE1CBA4}" type="datetimeFigureOut">
              <a:rPr lang="en-US" smtClean="0"/>
              <a:t>5/14/2020</a:t>
            </a:fld>
            <a:endParaRPr lang="en-US"/>
          </a:p>
        </p:txBody>
      </p:sp>
      <p:sp>
        <p:nvSpPr>
          <p:cNvPr id="5" name="Footer Placeholder 4">
            <a:extLst>
              <a:ext uri="{FF2B5EF4-FFF2-40B4-BE49-F238E27FC236}">
                <a16:creationId xmlns:a16="http://schemas.microsoft.com/office/drawing/2014/main" xmlns="" id="{E2169086-2E83-944B-87A6-3A7C65D69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332C208B-F279-DB4F-BDE7-351B2F21FD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4C811-DAB0-6F41-9FAF-654B1D5DB2BA}" type="slidenum">
              <a:rPr lang="en-US" smtClean="0"/>
              <a:t>‹#›</a:t>
            </a:fld>
            <a:endParaRPr lang="en-US"/>
          </a:p>
        </p:txBody>
      </p:sp>
    </p:spTree>
    <p:extLst>
      <p:ext uri="{BB962C8B-B14F-4D97-AF65-F5344CB8AC3E}">
        <p14:creationId xmlns:p14="http://schemas.microsoft.com/office/powerpoint/2010/main" val="977009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https://www.youtube.com/embed/7CmM_Z3Zt5U?feature=oembed"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bQwvz5QvwoE?feature=oembed" TargetMode="External"/><Relationship Id="rId5" Type="http://schemas.openxmlformats.org/officeDocument/2006/relationships/image" Target="../media/image2.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jpeg"/><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https://www.youtube.com/embed/4xzjEyc7Kz4?feature=oembed" TargetMode="Externa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video" Target="https://www.youtube.com/embed/8kSB_huV-ik?feature=oembed" TargetMode="External"/><Relationship Id="rId5" Type="http://schemas.openxmlformats.org/officeDocument/2006/relationships/image" Target="../media/image2.jpe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s://youtu.be/nezATXeXbIc"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Jbnfzg8M61o?feature=oembed" TargetMode="Externa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0FCDC5E2-07AE-124C-A7E6-86C4A298FC1A}"/>
              </a:ext>
            </a:extLst>
          </p:cNvPr>
          <p:cNvPicPr>
            <a:picLocks noChangeAspect="1"/>
          </p:cNvPicPr>
          <p:nvPr/>
        </p:nvPicPr>
        <p:blipFill rotWithShape="1">
          <a:blip r:embed="rId2">
            <a:extLst>
              <a:ext uri="{28A0092B-C50C-407E-A947-70E740481C1C}">
                <a14:useLocalDpi xmlns:a14="http://schemas.microsoft.com/office/drawing/2010/main" val="0"/>
              </a:ext>
            </a:extLst>
          </a:blip>
          <a:srcRect b="15414"/>
          <a:stretch/>
        </p:blipFill>
        <p:spPr>
          <a:xfrm>
            <a:off x="20" y="10"/>
            <a:ext cx="12191980" cy="6857990"/>
          </a:xfrm>
          <a:prstGeom prst="rect">
            <a:avLst/>
          </a:prstGeom>
        </p:spPr>
      </p:pic>
      <p:sp>
        <p:nvSpPr>
          <p:cNvPr id="10" name="Freeform 5">
            <a:extLst>
              <a:ext uri="{FF2B5EF4-FFF2-40B4-BE49-F238E27FC236}">
                <a16:creationId xmlns:a16="http://schemas.microsoft.com/office/drawing/2014/main" xmlns="" id="{87CC2527-562A-4F69-B487-4371E5B243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xmlns="" id="{30C854E8-128B-0447-B761-58D4F4A82A92}"/>
              </a:ext>
            </a:extLst>
          </p:cNvPr>
          <p:cNvSpPr>
            <a:spLocks noGrp="1"/>
          </p:cNvSpPr>
          <p:nvPr>
            <p:ph type="title"/>
          </p:nvPr>
        </p:nvSpPr>
        <p:spPr>
          <a:xfrm>
            <a:off x="8022021" y="3231931"/>
            <a:ext cx="3852041" cy="1834056"/>
          </a:xfrm>
        </p:spPr>
        <p:txBody>
          <a:bodyPr vert="horz" lIns="91440" tIns="45720" rIns="91440" bIns="45720" rtlCol="0" anchor="b">
            <a:normAutofit/>
          </a:bodyPr>
          <a:lstStyle/>
          <a:p>
            <a:pPr algn="ctr"/>
            <a:r>
              <a:rPr lang="en-US" sz="3400"/>
              <a:t>The basic backstroke technique </a:t>
            </a:r>
            <a:br>
              <a:rPr lang="en-US" sz="3400"/>
            </a:br>
            <a:endParaRPr lang="en-US" sz="3400"/>
          </a:p>
        </p:txBody>
      </p:sp>
      <p:sp>
        <p:nvSpPr>
          <p:cNvPr id="3" name="Subtitle 2">
            <a:extLst>
              <a:ext uri="{FF2B5EF4-FFF2-40B4-BE49-F238E27FC236}">
                <a16:creationId xmlns:a16="http://schemas.microsoft.com/office/drawing/2014/main" xmlns="" id="{A01BEB94-AC9F-BC4E-9AD0-0394C3F34412}"/>
              </a:ext>
            </a:extLst>
          </p:cNvPr>
          <p:cNvSpPr>
            <a:spLocks noGrp="1"/>
          </p:cNvSpPr>
          <p:nvPr>
            <p:ph idx="1"/>
          </p:nvPr>
        </p:nvSpPr>
        <p:spPr>
          <a:xfrm>
            <a:off x="7782910" y="5242675"/>
            <a:ext cx="4330262" cy="683284"/>
          </a:xfrm>
        </p:spPr>
        <p:txBody>
          <a:bodyPr vert="horz" lIns="91440" tIns="45720" rIns="91440" bIns="45720" rtlCol="0">
            <a:normAutofit fontScale="92500" lnSpcReduction="20000"/>
          </a:bodyPr>
          <a:lstStyle/>
          <a:p>
            <a:pPr marL="0" indent="0" algn="ctr">
              <a:buNone/>
            </a:pPr>
            <a:r>
              <a:rPr lang="en-US" sz="2000"/>
              <a:t>Eve wright </a:t>
            </a:r>
          </a:p>
          <a:p>
            <a:pPr marL="0" indent="0" algn="ctr">
              <a:buNone/>
            </a:pPr>
            <a:r>
              <a:rPr lang="en-US" sz="2000" dirty="0"/>
              <a:t>Best events: 50,100 backstroke </a:t>
            </a:r>
          </a:p>
        </p:txBody>
      </p:sp>
      <p:cxnSp>
        <p:nvCxnSpPr>
          <p:cNvPr id="12" name="Straight Connector 10">
            <a:extLst>
              <a:ext uri="{FF2B5EF4-FFF2-40B4-BE49-F238E27FC236}">
                <a16:creationId xmlns:a16="http://schemas.microsoft.com/office/drawing/2014/main" xmlns="" id="{BCDAEC91-5BCE-4B55-9CC0-43EF94CB734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pic>
        <p:nvPicPr>
          <p:cNvPr id="5" name="Picture 5" descr="A picture containing drawing&#10;&#10;Description generated with very high confidence">
            <a:extLst>
              <a:ext uri="{FF2B5EF4-FFF2-40B4-BE49-F238E27FC236}">
                <a16:creationId xmlns:a16="http://schemas.microsoft.com/office/drawing/2014/main" xmlns="" id="{FA0D2040-F7FE-43A2-8177-BED9B91A35D8}"/>
              </a:ext>
            </a:extLst>
          </p:cNvPr>
          <p:cNvPicPr>
            <a:picLocks noChangeAspect="1"/>
          </p:cNvPicPr>
          <p:nvPr/>
        </p:nvPicPr>
        <p:blipFill>
          <a:blip r:embed="rId3"/>
          <a:stretch>
            <a:fillRect/>
          </a:stretch>
        </p:blipFill>
        <p:spPr>
          <a:xfrm>
            <a:off x="447040" y="238760"/>
            <a:ext cx="1605420" cy="1605420"/>
          </a:xfrm>
          <a:prstGeom prst="rect">
            <a:avLst/>
          </a:prstGeom>
        </p:spPr>
      </p:pic>
    </p:spTree>
    <p:extLst>
      <p:ext uri="{BB962C8B-B14F-4D97-AF65-F5344CB8AC3E}">
        <p14:creationId xmlns:p14="http://schemas.microsoft.com/office/powerpoint/2010/main" val="2021390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4B4A7F-D926-074B-8D9E-93403CF13729}"/>
              </a:ext>
            </a:extLst>
          </p:cNvPr>
          <p:cNvSpPr>
            <a:spLocks noGrp="1"/>
          </p:cNvSpPr>
          <p:nvPr>
            <p:ph type="title"/>
          </p:nvPr>
        </p:nvSpPr>
        <p:spPr/>
        <p:txBody>
          <a:bodyPr/>
          <a:lstStyle/>
          <a:p>
            <a:r>
              <a:rPr lang="en-US"/>
              <a:t>      Ways to improve</a:t>
            </a:r>
          </a:p>
        </p:txBody>
      </p:sp>
      <p:sp>
        <p:nvSpPr>
          <p:cNvPr id="3" name="Content Placeholder 2">
            <a:extLst>
              <a:ext uri="{FF2B5EF4-FFF2-40B4-BE49-F238E27FC236}">
                <a16:creationId xmlns:a16="http://schemas.microsoft.com/office/drawing/2014/main" xmlns="" id="{CF537C58-FE4D-0746-8F66-2F98CDB1612A}"/>
              </a:ext>
            </a:extLst>
          </p:cNvPr>
          <p:cNvSpPr>
            <a:spLocks noGrp="1"/>
          </p:cNvSpPr>
          <p:nvPr>
            <p:ph idx="1"/>
          </p:nvPr>
        </p:nvSpPr>
        <p:spPr/>
        <p:txBody>
          <a:bodyPr vert="horz" lIns="91440" tIns="45720" rIns="91440" bIns="45720" rtlCol="0" anchor="t">
            <a:normAutofit/>
          </a:bodyPr>
          <a:lstStyle/>
          <a:p>
            <a:r>
              <a:rPr lang="en-US" sz="2400"/>
              <a:t>Use fins to strengthen legs and increase mobility to get a more effective kick, creates more power.</a:t>
            </a:r>
            <a:endParaRPr lang="en-US" sz="2400">
              <a:cs typeface="Calibri"/>
            </a:endParaRPr>
          </a:p>
          <a:p>
            <a:r>
              <a:rPr lang="en-US" sz="2400"/>
              <a:t>Use hand/finger paddles to help with hand positioning, promoting better entry and control.</a:t>
            </a:r>
            <a:endParaRPr lang="en-US" sz="2400">
              <a:cs typeface="Calibri"/>
            </a:endParaRPr>
          </a:p>
          <a:p>
            <a:r>
              <a:rPr lang="en-US" sz="2400">
                <a:ea typeface="+mn-lt"/>
                <a:cs typeface="+mn-lt"/>
              </a:rPr>
              <a:t>Pull</a:t>
            </a:r>
            <a:r>
              <a:rPr lang="en-US" sz="2400"/>
              <a:t> buoy to help focus on rotation and u/w pull to help create maximum propulsion from each extension and pull. </a:t>
            </a:r>
            <a:endParaRPr lang="en-US" sz="2400">
              <a:cs typeface="Calibri"/>
            </a:endParaRPr>
          </a:p>
        </p:txBody>
      </p:sp>
      <p:pic>
        <p:nvPicPr>
          <p:cNvPr id="4" name="Picture 4" descr="A picture containing drawing&#10;&#10;Description generated with very high confidence">
            <a:extLst>
              <a:ext uri="{FF2B5EF4-FFF2-40B4-BE49-F238E27FC236}">
                <a16:creationId xmlns:a16="http://schemas.microsoft.com/office/drawing/2014/main" xmlns="" id="{FDA3F7F6-30B4-4979-95E1-18907AC25DBA}"/>
              </a:ext>
            </a:extLst>
          </p:cNvPr>
          <p:cNvPicPr>
            <a:picLocks noChangeAspect="1"/>
          </p:cNvPicPr>
          <p:nvPr/>
        </p:nvPicPr>
        <p:blipFill>
          <a:blip r:embed="rId3"/>
          <a:stretch>
            <a:fillRect/>
          </a:stretch>
        </p:blipFill>
        <p:spPr>
          <a:xfrm>
            <a:off x="287055" y="365342"/>
            <a:ext cx="1106466" cy="1106466"/>
          </a:xfrm>
          <a:prstGeom prst="rect">
            <a:avLst/>
          </a:prstGeom>
        </p:spPr>
      </p:pic>
      <p:pic>
        <p:nvPicPr>
          <p:cNvPr id="6" name="Picture 6">
            <a:hlinkClick r:id="" action="ppaction://media"/>
            <a:extLst>
              <a:ext uri="{FF2B5EF4-FFF2-40B4-BE49-F238E27FC236}">
                <a16:creationId xmlns:a16="http://schemas.microsoft.com/office/drawing/2014/main" xmlns="" id="{98CAA031-DB4E-4E27-ADDA-883EF609332A}"/>
              </a:ext>
            </a:extLst>
          </p:cNvPr>
          <p:cNvPicPr>
            <a:picLocks noRot="1" noChangeAspect="1"/>
          </p:cNvPicPr>
          <p:nvPr>
            <a:videoFile r:link="rId1"/>
          </p:nvPr>
        </p:nvPicPr>
        <p:blipFill>
          <a:blip r:embed="rId4"/>
          <a:stretch>
            <a:fillRect/>
          </a:stretch>
        </p:blipFill>
        <p:spPr>
          <a:xfrm>
            <a:off x="3674301" y="4136851"/>
            <a:ext cx="4572000" cy="2571750"/>
          </a:xfrm>
          <a:prstGeom prst="rect">
            <a:avLst/>
          </a:prstGeom>
        </p:spPr>
      </p:pic>
    </p:spTree>
    <p:extLst>
      <p:ext uri="{BB962C8B-B14F-4D97-AF65-F5344CB8AC3E}">
        <p14:creationId xmlns:p14="http://schemas.microsoft.com/office/powerpoint/2010/main" val="3309734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1F3F3ACE-270C-AA45-ACC6-742E3AE58EF2}"/>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rPr>
              <a:t>Benefits/ how can it help</a:t>
            </a:r>
          </a:p>
        </p:txBody>
      </p:sp>
      <p:sp>
        <p:nvSpPr>
          <p:cNvPr id="3" name="Content Placeholder 2">
            <a:extLst>
              <a:ext uri="{FF2B5EF4-FFF2-40B4-BE49-F238E27FC236}">
                <a16:creationId xmlns:a16="http://schemas.microsoft.com/office/drawing/2014/main" xmlns="" id="{D2B1751C-546E-5B4E-AE20-17C5B535A80A}"/>
              </a:ext>
            </a:extLst>
          </p:cNvPr>
          <p:cNvSpPr>
            <a:spLocks noGrp="1"/>
          </p:cNvSpPr>
          <p:nvPr>
            <p:ph idx="1"/>
          </p:nvPr>
        </p:nvSpPr>
        <p:spPr>
          <a:xfrm>
            <a:off x="1179226" y="3092970"/>
            <a:ext cx="9833548" cy="2693976"/>
          </a:xfrm>
        </p:spPr>
        <p:txBody>
          <a:bodyPr>
            <a:normAutofit/>
          </a:bodyPr>
          <a:lstStyle/>
          <a:p>
            <a:r>
              <a:rPr lang="en-US" sz="1700">
                <a:solidFill>
                  <a:srgbClr val="000000"/>
                </a:solidFill>
              </a:rPr>
              <a:t>Through keeping  a good flat back with good posture it can make you more streamline, meaning you use less energy to propel yourself forward by creating less resistance.</a:t>
            </a:r>
          </a:p>
          <a:p>
            <a:r>
              <a:rPr lang="en-US" sz="1700">
                <a:solidFill>
                  <a:srgbClr val="000000"/>
                </a:solidFill>
              </a:rPr>
              <a:t>Helps to minimize muscle and joint injury in the future through promoting good posture and using muscles properly to their benefit and not pulling them in bad ways.</a:t>
            </a:r>
          </a:p>
          <a:p>
            <a:r>
              <a:rPr lang="en-US" sz="1700">
                <a:solidFill>
                  <a:srgbClr val="000000"/>
                </a:solidFill>
              </a:rPr>
              <a:t>By having a relaxed wrist on recovery and stiff on pull helps to relieve stress on the wrist so can create a better catch and pull of the water by not straining and tiring it.</a:t>
            </a:r>
          </a:p>
          <a:p>
            <a:r>
              <a:rPr lang="en-US" sz="1700">
                <a:solidFill>
                  <a:srgbClr val="000000"/>
                </a:solidFill>
              </a:rPr>
              <a:t>Extending at the shoulders (more in 100 and 200 back), can be forgotten about but by extending at shoulders and reaching further you can create a better catch and longer pull by catching more water which makes you create more power per stroke with less energy.</a:t>
            </a:r>
          </a:p>
          <a:p>
            <a:endParaRPr lang="en-US" sz="1700">
              <a:solidFill>
                <a:srgbClr val="000000"/>
              </a:solidFill>
            </a:endParaRPr>
          </a:p>
        </p:txBody>
      </p:sp>
      <p:pic>
        <p:nvPicPr>
          <p:cNvPr id="4" name="Picture 4" descr="A picture containing drawing&#10;&#10;Description generated with very high confidence">
            <a:extLst>
              <a:ext uri="{FF2B5EF4-FFF2-40B4-BE49-F238E27FC236}">
                <a16:creationId xmlns:a16="http://schemas.microsoft.com/office/drawing/2014/main" xmlns="" id="{1745F00A-C785-4677-B861-BF8C7A205FF5}"/>
              </a:ext>
            </a:extLst>
          </p:cNvPr>
          <p:cNvPicPr>
            <a:picLocks noChangeAspect="1"/>
          </p:cNvPicPr>
          <p:nvPr/>
        </p:nvPicPr>
        <p:blipFill>
          <a:blip r:embed="rId3"/>
          <a:stretch>
            <a:fillRect/>
          </a:stretch>
        </p:blipFill>
        <p:spPr>
          <a:xfrm>
            <a:off x="527137" y="271396"/>
            <a:ext cx="1440494" cy="1440494"/>
          </a:xfrm>
          <a:prstGeom prst="rect">
            <a:avLst/>
          </a:prstGeom>
        </p:spPr>
      </p:pic>
    </p:spTree>
    <p:extLst>
      <p:ext uri="{BB962C8B-B14F-4D97-AF65-F5344CB8AC3E}">
        <p14:creationId xmlns:p14="http://schemas.microsoft.com/office/powerpoint/2010/main" val="362998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ED588A-74BB-4D47-82D3-16128EEB6CFD}"/>
              </a:ext>
            </a:extLst>
          </p:cNvPr>
          <p:cNvSpPr>
            <a:spLocks noGrp="1"/>
          </p:cNvSpPr>
          <p:nvPr>
            <p:ph type="ctrTitle"/>
          </p:nvPr>
        </p:nvSpPr>
        <p:spPr/>
        <p:txBody>
          <a:bodyPr/>
          <a:lstStyle/>
          <a:p>
            <a:r>
              <a:rPr lang="en-US"/>
              <a:t>The underwater phase </a:t>
            </a:r>
            <a:endParaRPr lang="en-GB"/>
          </a:p>
        </p:txBody>
      </p:sp>
      <p:sp>
        <p:nvSpPr>
          <p:cNvPr id="3" name="Subtitle 2">
            <a:extLst>
              <a:ext uri="{FF2B5EF4-FFF2-40B4-BE49-F238E27FC236}">
                <a16:creationId xmlns:a16="http://schemas.microsoft.com/office/drawing/2014/main" xmlns="" id="{E48D40E7-174C-4DED-B7AC-99D5C6B7D77B}"/>
              </a:ext>
            </a:extLst>
          </p:cNvPr>
          <p:cNvSpPr>
            <a:spLocks noGrp="1"/>
          </p:cNvSpPr>
          <p:nvPr>
            <p:ph type="subTitle" idx="1"/>
          </p:nvPr>
        </p:nvSpPr>
        <p:spPr/>
        <p:txBody>
          <a:bodyPr vert="horz" lIns="91440" tIns="45720" rIns="91440" bIns="45720" rtlCol="0" anchor="t">
            <a:normAutofit/>
          </a:bodyPr>
          <a:lstStyle/>
          <a:p>
            <a:r>
              <a:rPr lang="en-US"/>
              <a:t>Hannah Willis </a:t>
            </a:r>
            <a:endParaRPr lang="en-US" dirty="0"/>
          </a:p>
          <a:p>
            <a:r>
              <a:rPr lang="en-US" dirty="0">
                <a:cs typeface="Calibri"/>
              </a:rPr>
              <a:t>Best events: 100, 200 back and 200 fly </a:t>
            </a:r>
          </a:p>
        </p:txBody>
      </p:sp>
      <p:pic>
        <p:nvPicPr>
          <p:cNvPr id="4" name="Picture 4" descr="A picture containing drawing&#10;&#10;Description generated with very high confidence">
            <a:extLst>
              <a:ext uri="{FF2B5EF4-FFF2-40B4-BE49-F238E27FC236}">
                <a16:creationId xmlns:a16="http://schemas.microsoft.com/office/drawing/2014/main" xmlns="" id="{03FD132F-D02C-445D-8D90-42931CFBBDA1}"/>
              </a:ext>
            </a:extLst>
          </p:cNvPr>
          <p:cNvPicPr>
            <a:picLocks noChangeAspect="1"/>
          </p:cNvPicPr>
          <p:nvPr/>
        </p:nvPicPr>
        <p:blipFill>
          <a:blip r:embed="rId2"/>
          <a:stretch>
            <a:fillRect/>
          </a:stretch>
        </p:blipFill>
        <p:spPr>
          <a:xfrm>
            <a:off x="276616" y="208766"/>
            <a:ext cx="1096028" cy="1096028"/>
          </a:xfrm>
          <a:prstGeom prst="rect">
            <a:avLst/>
          </a:prstGeom>
        </p:spPr>
      </p:pic>
    </p:spTree>
    <p:extLst>
      <p:ext uri="{BB962C8B-B14F-4D97-AF65-F5344CB8AC3E}">
        <p14:creationId xmlns:p14="http://schemas.microsoft.com/office/powerpoint/2010/main" val="4293937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DDBB17D-AD47-4FBA-9BEA-9605B901448F}"/>
              </a:ext>
            </a:extLst>
          </p:cNvPr>
          <p:cNvSpPr txBox="1"/>
          <p:nvPr/>
        </p:nvSpPr>
        <p:spPr>
          <a:xfrm>
            <a:off x="871971" y="599143"/>
            <a:ext cx="9771017" cy="2031325"/>
          </a:xfrm>
          <a:prstGeom prst="rect">
            <a:avLst/>
          </a:prstGeom>
          <a:noFill/>
        </p:spPr>
        <p:txBody>
          <a:bodyPr wrap="square" rtlCol="0" anchor="t">
            <a:spAutoFit/>
          </a:bodyPr>
          <a:lstStyle/>
          <a:p>
            <a:r>
              <a:rPr lang="en-GB" sz="2800"/>
              <a:t>       The Effect of Great Underwaters:</a:t>
            </a:r>
          </a:p>
          <a:p>
            <a:endParaRPr lang="en-GB"/>
          </a:p>
          <a:p>
            <a:pPr marL="457200" indent="-457200">
              <a:buFont typeface="Arial" panose="020B0604020202020204" pitchFamily="34" charset="0"/>
              <a:buChar char="•"/>
            </a:pPr>
            <a:r>
              <a:rPr lang="en-GB" sz="2000"/>
              <a:t>Swimmers go faster underwater than on the surface</a:t>
            </a:r>
            <a:endParaRPr lang="en-GB" sz="2000">
              <a:cs typeface="Calibri"/>
            </a:endParaRPr>
          </a:p>
          <a:p>
            <a:pPr marL="457200" indent="-457200">
              <a:buFont typeface="Arial" panose="020B0604020202020204" pitchFamily="34" charset="0"/>
              <a:buChar char="•"/>
            </a:pPr>
            <a:r>
              <a:rPr lang="en-GB" sz="2000"/>
              <a:t>A swimmer with a skilled underwater goes faster than the top speed reached by a 50m free swimmer </a:t>
            </a:r>
            <a:endParaRPr lang="en-GB" sz="2000">
              <a:cs typeface="Calibri"/>
            </a:endParaRPr>
          </a:p>
          <a:p>
            <a:pPr marL="457200" indent="-457200">
              <a:buFont typeface="Arial" panose="020B0604020202020204" pitchFamily="34" charset="0"/>
              <a:buChar char="•"/>
            </a:pPr>
            <a:r>
              <a:rPr lang="en-GB" sz="2000"/>
              <a:t>The turn/start can determine whether you win or lose</a:t>
            </a:r>
            <a:endParaRPr lang="en-US" sz="2000"/>
          </a:p>
        </p:txBody>
      </p:sp>
      <p:sp>
        <p:nvSpPr>
          <p:cNvPr id="7" name="TextBox 6">
            <a:extLst>
              <a:ext uri="{FF2B5EF4-FFF2-40B4-BE49-F238E27FC236}">
                <a16:creationId xmlns:a16="http://schemas.microsoft.com/office/drawing/2014/main" xmlns="" id="{4AFBC56C-67E3-45E5-9D17-95804C383659}"/>
              </a:ext>
            </a:extLst>
          </p:cNvPr>
          <p:cNvSpPr txBox="1"/>
          <p:nvPr/>
        </p:nvSpPr>
        <p:spPr>
          <a:xfrm>
            <a:off x="7933930" y="3820438"/>
            <a:ext cx="3757808" cy="1323439"/>
          </a:xfrm>
          <a:prstGeom prst="rect">
            <a:avLst/>
          </a:prstGeom>
          <a:noFill/>
        </p:spPr>
        <p:txBody>
          <a:bodyPr wrap="square" rtlCol="0" anchor="t">
            <a:spAutoFit/>
          </a:bodyPr>
          <a:lstStyle/>
          <a:p>
            <a:pPr algn="ctr"/>
            <a:r>
              <a:rPr lang="en-GB" sz="2000" b="1"/>
              <a:t>But how do you achieve a great underwater?</a:t>
            </a:r>
            <a:endParaRPr lang="en-GB" sz="2000" b="1">
              <a:cs typeface="Calibri" panose="020F0502020204030204"/>
            </a:endParaRPr>
          </a:p>
          <a:p>
            <a:pPr algn="ctr"/>
            <a:endParaRPr lang="en-GB" sz="2000" b="1"/>
          </a:p>
          <a:p>
            <a:pPr algn="ctr"/>
            <a:endParaRPr lang="en-GB" sz="2000" b="1"/>
          </a:p>
        </p:txBody>
      </p:sp>
      <p:pic>
        <p:nvPicPr>
          <p:cNvPr id="2" name="Picture 2">
            <a:hlinkClick r:id="" action="ppaction://media"/>
            <a:extLst>
              <a:ext uri="{FF2B5EF4-FFF2-40B4-BE49-F238E27FC236}">
                <a16:creationId xmlns:a16="http://schemas.microsoft.com/office/drawing/2014/main" xmlns="" id="{A7FE4B58-0A28-4E41-998D-4D89F9C0A369}"/>
              </a:ext>
            </a:extLst>
          </p:cNvPr>
          <p:cNvPicPr>
            <a:picLocks noRot="1" noChangeAspect="1"/>
          </p:cNvPicPr>
          <p:nvPr>
            <a:videoFile r:link="rId1"/>
          </p:nvPr>
        </p:nvPicPr>
        <p:blipFill>
          <a:blip r:embed="rId4"/>
          <a:stretch>
            <a:fillRect/>
          </a:stretch>
        </p:blipFill>
        <p:spPr>
          <a:xfrm>
            <a:off x="1432560" y="2752725"/>
            <a:ext cx="6004560" cy="3242310"/>
          </a:xfrm>
          <a:prstGeom prst="rect">
            <a:avLst/>
          </a:prstGeom>
        </p:spPr>
      </p:pic>
      <p:pic>
        <p:nvPicPr>
          <p:cNvPr id="3" name="Picture 3" descr="A picture containing drawing&#10;&#10;Description generated with very high confidence">
            <a:extLst>
              <a:ext uri="{FF2B5EF4-FFF2-40B4-BE49-F238E27FC236}">
                <a16:creationId xmlns:a16="http://schemas.microsoft.com/office/drawing/2014/main" xmlns="" id="{E967F952-61FB-458B-AE77-583B325CB446}"/>
              </a:ext>
            </a:extLst>
          </p:cNvPr>
          <p:cNvPicPr>
            <a:picLocks noChangeAspect="1"/>
          </p:cNvPicPr>
          <p:nvPr/>
        </p:nvPicPr>
        <p:blipFill>
          <a:blip r:embed="rId5"/>
          <a:stretch>
            <a:fillRect/>
          </a:stretch>
        </p:blipFill>
        <p:spPr>
          <a:xfrm>
            <a:off x="182671" y="156575"/>
            <a:ext cx="1179535" cy="1179535"/>
          </a:xfrm>
          <a:prstGeom prst="rect">
            <a:avLst/>
          </a:prstGeom>
        </p:spPr>
      </p:pic>
    </p:spTree>
    <p:extLst>
      <p:ext uri="{BB962C8B-B14F-4D97-AF65-F5344CB8AC3E}">
        <p14:creationId xmlns:p14="http://schemas.microsoft.com/office/powerpoint/2010/main" val="1376053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xmlns="" id="{8BB67967-F60F-4386-8C29-8CB8AC6476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xmlns="" id="{D2D2C3D0-D5DB-4464-BB3E-2DF035FDB80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669785C8-2E9E-4597-8281-257AE04E16E3}"/>
              </a:ext>
            </a:extLst>
          </p:cNvPr>
          <p:cNvSpPr>
            <a:spLocks noGrp="1"/>
          </p:cNvSpPr>
          <p:nvPr>
            <p:ph type="title"/>
          </p:nvPr>
        </p:nvSpPr>
        <p:spPr>
          <a:xfrm>
            <a:off x="5465005" y="875702"/>
            <a:ext cx="4820134" cy="632256"/>
          </a:xfrm>
        </p:spPr>
        <p:txBody>
          <a:bodyPr vert="horz" lIns="91440" tIns="45720" rIns="91440" bIns="45720" rtlCol="0" anchor="t">
            <a:normAutofit fontScale="90000"/>
          </a:bodyPr>
          <a:lstStyle/>
          <a:p>
            <a:r>
              <a:rPr lang="en-US" sz="3100" kern="1200">
                <a:solidFill>
                  <a:srgbClr val="000000"/>
                </a:solidFill>
                <a:latin typeface="+mn-lt"/>
                <a:ea typeface="+mj-ea"/>
                <a:cs typeface="+mj-cs"/>
              </a:rPr>
              <a:t>Push + Line:</a:t>
            </a:r>
            <a:r>
              <a:rPr lang="en-US" sz="2800" kern="1200">
                <a:solidFill>
                  <a:srgbClr val="000000"/>
                </a:solidFill>
                <a:latin typeface="+mj-lt"/>
                <a:ea typeface="+mj-ea"/>
                <a:cs typeface="+mj-cs"/>
              </a:rPr>
              <a:t/>
            </a:r>
            <a:br>
              <a:rPr lang="en-US" sz="2800" kern="1200">
                <a:solidFill>
                  <a:srgbClr val="000000"/>
                </a:solidFill>
                <a:latin typeface="+mj-lt"/>
                <a:ea typeface="+mj-ea"/>
                <a:cs typeface="+mj-cs"/>
              </a:rPr>
            </a:br>
            <a:r>
              <a:rPr lang="en-US" sz="2800" kern="1200">
                <a:solidFill>
                  <a:srgbClr val="000000"/>
                </a:solidFill>
                <a:latin typeface="+mj-lt"/>
                <a:ea typeface="+mj-ea"/>
                <a:cs typeface="+mj-cs"/>
              </a:rPr>
              <a:t/>
            </a:r>
            <a:br>
              <a:rPr lang="en-US" sz="2800" kern="1200">
                <a:solidFill>
                  <a:srgbClr val="000000"/>
                </a:solidFill>
                <a:latin typeface="+mj-lt"/>
                <a:ea typeface="+mj-ea"/>
                <a:cs typeface="+mj-cs"/>
              </a:rPr>
            </a:br>
            <a:r>
              <a:rPr lang="en-US" sz="2800" kern="1200">
                <a:solidFill>
                  <a:srgbClr val="000000"/>
                </a:solidFill>
                <a:latin typeface="+mj-lt"/>
                <a:ea typeface="+mj-ea"/>
                <a:cs typeface="+mj-cs"/>
              </a:rPr>
              <a:t/>
            </a:r>
            <a:br>
              <a:rPr lang="en-US" sz="2800" kern="1200">
                <a:solidFill>
                  <a:srgbClr val="000000"/>
                </a:solidFill>
                <a:latin typeface="+mj-lt"/>
                <a:ea typeface="+mj-ea"/>
                <a:cs typeface="+mj-cs"/>
              </a:rPr>
            </a:br>
            <a:r>
              <a:rPr lang="en-US" sz="2800" kern="1200">
                <a:solidFill>
                  <a:srgbClr val="000000"/>
                </a:solidFill>
                <a:latin typeface="+mj-lt"/>
                <a:ea typeface="+mj-ea"/>
                <a:cs typeface="+mj-cs"/>
              </a:rPr>
              <a:t/>
            </a:r>
            <a:br>
              <a:rPr lang="en-US" sz="2800" kern="1200">
                <a:solidFill>
                  <a:srgbClr val="000000"/>
                </a:solidFill>
                <a:latin typeface="+mj-lt"/>
                <a:ea typeface="+mj-ea"/>
                <a:cs typeface="+mj-cs"/>
              </a:rPr>
            </a:br>
            <a:endParaRPr lang="en-US" sz="2800" kern="1200">
              <a:solidFill>
                <a:srgbClr val="000000"/>
              </a:solidFill>
              <a:latin typeface="+mj-lt"/>
              <a:ea typeface="+mj-ea"/>
              <a:cs typeface="+mj-cs"/>
            </a:endParaRPr>
          </a:p>
        </p:txBody>
      </p:sp>
      <p:sp>
        <p:nvSpPr>
          <p:cNvPr id="6" name="TextBox 5">
            <a:extLst>
              <a:ext uri="{FF2B5EF4-FFF2-40B4-BE49-F238E27FC236}">
                <a16:creationId xmlns:a16="http://schemas.microsoft.com/office/drawing/2014/main" xmlns="" id="{0FC891A4-6E9E-4FEC-A08A-DB3918A71769}"/>
              </a:ext>
            </a:extLst>
          </p:cNvPr>
          <p:cNvSpPr txBox="1"/>
          <p:nvPr/>
        </p:nvSpPr>
        <p:spPr>
          <a:xfrm>
            <a:off x="5465005" y="1812633"/>
            <a:ext cx="5325979" cy="5632311"/>
          </a:xfrm>
          <a:prstGeom prst="rect">
            <a:avLst/>
          </a:prstGeom>
          <a:noFill/>
        </p:spPr>
        <p:txBody>
          <a:bodyPr wrap="square" rtlCol="0">
            <a:spAutoFit/>
          </a:bodyPr>
          <a:lstStyle/>
          <a:p>
            <a:pPr marL="285750" indent="-285750">
              <a:buFont typeface="Arial" panose="020B0604020202020204" pitchFamily="34" charset="0"/>
              <a:buChar char="•"/>
            </a:pPr>
            <a:r>
              <a:rPr lang="en-GB" sz="2000"/>
              <a:t>The squat used in </a:t>
            </a:r>
            <a:r>
              <a:rPr lang="en-GB" sz="2000" err="1"/>
              <a:t>s&amp;c</a:t>
            </a:r>
            <a:r>
              <a:rPr lang="en-GB" sz="2000"/>
              <a:t> should be the position you plant your feet on the wall- a right angle</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Use the power you would create in a squat jump on land and transfer this to the pool, the push off</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Line should be held for no more than 2 seconds</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Tight streamline</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r>
              <a:rPr lang="en-GB" sz="2000"/>
              <a:t>Trajectory off the wall should be slightly up towards the surface</a:t>
            </a:r>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GB" sz="2000"/>
          </a:p>
          <a:p>
            <a:pPr marL="285750" indent="-285750">
              <a:buFont typeface="Arial" panose="020B0604020202020204" pitchFamily="34" charset="0"/>
              <a:buChar char="•"/>
            </a:pPr>
            <a:endParaRPr lang="en-US" sz="2000"/>
          </a:p>
        </p:txBody>
      </p:sp>
      <p:pic>
        <p:nvPicPr>
          <p:cNvPr id="2056" name="Picture 8" descr="Building the Perfect Turn: Push-Off Strength">
            <a:extLst>
              <a:ext uri="{FF2B5EF4-FFF2-40B4-BE49-F238E27FC236}">
                <a16:creationId xmlns:a16="http://schemas.microsoft.com/office/drawing/2014/main" xmlns="" id="{0C00666A-3AB1-41CC-B438-B34DDE10DA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3348" y="752884"/>
            <a:ext cx="4052888" cy="2697013"/>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dolphin kick on back - RITTER Sports Performance">
            <a:extLst>
              <a:ext uri="{FF2B5EF4-FFF2-40B4-BE49-F238E27FC236}">
                <a16:creationId xmlns:a16="http://schemas.microsoft.com/office/drawing/2014/main" xmlns="" id="{316AA2CD-1F82-4D7C-AE82-BAF2A116C2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559" y="3919927"/>
            <a:ext cx="3972677" cy="25216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A picture containing drawing&#10;&#10;Description generated with very high confidence">
            <a:extLst>
              <a:ext uri="{FF2B5EF4-FFF2-40B4-BE49-F238E27FC236}">
                <a16:creationId xmlns:a16="http://schemas.microsoft.com/office/drawing/2014/main" xmlns="" id="{8D24976D-DE01-4929-BA00-FD6CD4CC8646}"/>
              </a:ext>
            </a:extLst>
          </p:cNvPr>
          <p:cNvPicPr>
            <a:picLocks noChangeAspect="1"/>
          </p:cNvPicPr>
          <p:nvPr/>
        </p:nvPicPr>
        <p:blipFill>
          <a:blip r:embed="rId6"/>
          <a:stretch>
            <a:fillRect/>
          </a:stretch>
        </p:blipFill>
        <p:spPr>
          <a:xfrm>
            <a:off x="297493" y="260958"/>
            <a:ext cx="981206" cy="981206"/>
          </a:xfrm>
          <a:prstGeom prst="rect">
            <a:avLst/>
          </a:prstGeom>
        </p:spPr>
      </p:pic>
    </p:spTree>
    <p:extLst>
      <p:ext uri="{BB962C8B-B14F-4D97-AF65-F5344CB8AC3E}">
        <p14:creationId xmlns:p14="http://schemas.microsoft.com/office/powerpoint/2010/main" val="2597882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EE758F-99C5-412A-B5F7-3ACF400D492A}"/>
              </a:ext>
            </a:extLst>
          </p:cNvPr>
          <p:cNvSpPr>
            <a:spLocks noGrp="1"/>
          </p:cNvSpPr>
          <p:nvPr>
            <p:ph type="title"/>
          </p:nvPr>
        </p:nvSpPr>
        <p:spPr>
          <a:xfrm>
            <a:off x="835168" y="571477"/>
            <a:ext cx="10515600" cy="1325563"/>
          </a:xfrm>
        </p:spPr>
        <p:txBody>
          <a:bodyPr>
            <a:normAutofit/>
          </a:bodyPr>
          <a:lstStyle/>
          <a:p>
            <a:r>
              <a:rPr lang="en-GB" sz="2800">
                <a:latin typeface="+mn-lt"/>
              </a:rPr>
              <a:t>Underwater technique:</a:t>
            </a:r>
            <a:endParaRPr lang="en-US" sz="2800">
              <a:latin typeface="+mn-lt"/>
            </a:endParaRPr>
          </a:p>
        </p:txBody>
      </p:sp>
      <p:sp>
        <p:nvSpPr>
          <p:cNvPr id="5" name="TextBox 4">
            <a:extLst>
              <a:ext uri="{FF2B5EF4-FFF2-40B4-BE49-F238E27FC236}">
                <a16:creationId xmlns:a16="http://schemas.microsoft.com/office/drawing/2014/main" xmlns="" id="{B6528BA6-B7B0-4EFB-A1A0-EEFB410861C7}"/>
              </a:ext>
            </a:extLst>
          </p:cNvPr>
          <p:cNvSpPr txBox="1"/>
          <p:nvPr/>
        </p:nvSpPr>
        <p:spPr>
          <a:xfrm>
            <a:off x="7888406" y="2929636"/>
            <a:ext cx="3684895" cy="2246769"/>
          </a:xfrm>
          <a:prstGeom prst="rect">
            <a:avLst/>
          </a:prstGeom>
          <a:noFill/>
        </p:spPr>
        <p:txBody>
          <a:bodyPr wrap="square" rtlCol="0">
            <a:spAutoFit/>
          </a:bodyPr>
          <a:lstStyle/>
          <a:p>
            <a:r>
              <a:rPr lang="en-GB" sz="2000" b="1"/>
              <a:t>Key points:</a:t>
            </a:r>
          </a:p>
          <a:p>
            <a:pPr marL="285750" indent="-285750">
              <a:buFont typeface="Arial" panose="020B0604020202020204" pitchFamily="34" charset="0"/>
              <a:buChar char="•"/>
            </a:pPr>
            <a:r>
              <a:rPr lang="en-GB" sz="2000"/>
              <a:t>Keep the upper body still- from fingertips when in streamline to your core</a:t>
            </a:r>
          </a:p>
          <a:p>
            <a:pPr marL="285750" indent="-285750">
              <a:buFont typeface="Arial" panose="020B0604020202020204" pitchFamily="34" charset="0"/>
              <a:buChar char="•"/>
            </a:pPr>
            <a:r>
              <a:rPr lang="en-GB" sz="2000"/>
              <a:t>Flow and move as one</a:t>
            </a:r>
          </a:p>
          <a:p>
            <a:pPr marL="285750" indent="-285750">
              <a:buFont typeface="Arial" panose="020B0604020202020204" pitchFamily="34" charset="0"/>
              <a:buChar char="•"/>
            </a:pPr>
            <a:r>
              <a:rPr lang="en-GB" sz="2000"/>
              <a:t>Tight body position</a:t>
            </a:r>
          </a:p>
          <a:p>
            <a:pPr marL="285750" indent="-285750">
              <a:buFont typeface="Arial" panose="020B0604020202020204" pitchFamily="34" charset="0"/>
              <a:buChar char="•"/>
            </a:pPr>
            <a:r>
              <a:rPr lang="en-GB" sz="2000"/>
              <a:t>Amplitude of the kick-size</a:t>
            </a:r>
            <a:endParaRPr lang="en-US" sz="2000"/>
          </a:p>
        </p:txBody>
      </p:sp>
      <p:pic>
        <p:nvPicPr>
          <p:cNvPr id="3" name="Online Media 2" title="Underwater Kick - with Michael Phelps &amp; Lenny Krayzelburg">
            <a:hlinkClick r:id="" action="ppaction://media"/>
            <a:extLst>
              <a:ext uri="{FF2B5EF4-FFF2-40B4-BE49-F238E27FC236}">
                <a16:creationId xmlns:a16="http://schemas.microsoft.com/office/drawing/2014/main" xmlns="" id="{3B015744-47C6-4333-B84C-BC0E1345F476}"/>
              </a:ext>
            </a:extLst>
          </p:cNvPr>
          <p:cNvPicPr>
            <a:picLocks noRot="1" noChangeAspect="1"/>
          </p:cNvPicPr>
          <p:nvPr>
            <a:videoFile r:link="rId1"/>
          </p:nvPr>
        </p:nvPicPr>
        <p:blipFill>
          <a:blip r:embed="rId3"/>
          <a:stretch>
            <a:fillRect/>
          </a:stretch>
        </p:blipFill>
        <p:spPr>
          <a:xfrm>
            <a:off x="1028700" y="2338520"/>
            <a:ext cx="6096000" cy="3429000"/>
          </a:xfrm>
          <a:prstGeom prst="rect">
            <a:avLst/>
          </a:prstGeom>
        </p:spPr>
      </p:pic>
      <p:pic>
        <p:nvPicPr>
          <p:cNvPr id="4" name="Picture 5" descr="A picture containing drawing&#10;&#10;Description generated with very high confidence">
            <a:extLst>
              <a:ext uri="{FF2B5EF4-FFF2-40B4-BE49-F238E27FC236}">
                <a16:creationId xmlns:a16="http://schemas.microsoft.com/office/drawing/2014/main" xmlns="" id="{1482A6C8-500F-4E6A-B966-FDA5D990D889}"/>
              </a:ext>
            </a:extLst>
          </p:cNvPr>
          <p:cNvPicPr>
            <a:picLocks noChangeAspect="1"/>
          </p:cNvPicPr>
          <p:nvPr/>
        </p:nvPicPr>
        <p:blipFill>
          <a:blip r:embed="rId4"/>
          <a:stretch>
            <a:fillRect/>
          </a:stretch>
        </p:blipFill>
        <p:spPr>
          <a:xfrm>
            <a:off x="276617" y="125259"/>
            <a:ext cx="887261" cy="887261"/>
          </a:xfrm>
          <a:prstGeom prst="rect">
            <a:avLst/>
          </a:prstGeom>
        </p:spPr>
      </p:pic>
    </p:spTree>
    <p:extLst>
      <p:ext uri="{BB962C8B-B14F-4D97-AF65-F5344CB8AC3E}">
        <p14:creationId xmlns:p14="http://schemas.microsoft.com/office/powerpoint/2010/main" val="152368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8EBCE6-E631-4E34-9495-7BBAFE8BEF4E}"/>
              </a:ext>
            </a:extLst>
          </p:cNvPr>
          <p:cNvSpPr>
            <a:spLocks noGrp="1"/>
          </p:cNvSpPr>
          <p:nvPr>
            <p:ph type="title"/>
          </p:nvPr>
        </p:nvSpPr>
        <p:spPr>
          <a:xfrm>
            <a:off x="838200" y="365126"/>
            <a:ext cx="10515600" cy="749299"/>
          </a:xfrm>
        </p:spPr>
        <p:txBody>
          <a:bodyPr>
            <a:normAutofit fontScale="90000"/>
          </a:bodyPr>
          <a:lstStyle/>
          <a:p>
            <a:r>
              <a:rPr lang="en-GB" sz="2800">
                <a:latin typeface="+mn-lt"/>
              </a:rPr>
              <a:t>        Breaking it Down:</a:t>
            </a:r>
            <a:br>
              <a:rPr lang="en-GB" sz="2800">
                <a:latin typeface="+mn-lt"/>
              </a:rPr>
            </a:br>
            <a:endParaRPr lang="en-US" sz="2000" b="1">
              <a:latin typeface="+mn-lt"/>
            </a:endParaRPr>
          </a:p>
        </p:txBody>
      </p:sp>
      <p:sp>
        <p:nvSpPr>
          <p:cNvPr id="3" name="TextBox 2">
            <a:extLst>
              <a:ext uri="{FF2B5EF4-FFF2-40B4-BE49-F238E27FC236}">
                <a16:creationId xmlns:a16="http://schemas.microsoft.com/office/drawing/2014/main" xmlns="" id="{8751A782-5105-4B3C-846A-710C4F2CD0DF}"/>
              </a:ext>
            </a:extLst>
          </p:cNvPr>
          <p:cNvSpPr txBox="1"/>
          <p:nvPr/>
        </p:nvSpPr>
        <p:spPr>
          <a:xfrm>
            <a:off x="838200" y="990601"/>
            <a:ext cx="7063854" cy="6647974"/>
          </a:xfrm>
          <a:prstGeom prst="rect">
            <a:avLst/>
          </a:prstGeom>
          <a:noFill/>
        </p:spPr>
        <p:txBody>
          <a:bodyPr wrap="square" rtlCol="0">
            <a:spAutoFit/>
          </a:bodyPr>
          <a:lstStyle/>
          <a:p>
            <a:pPr marL="285750" indent="-285750">
              <a:buFont typeface="Arial" panose="020B0604020202020204" pitchFamily="34" charset="0"/>
              <a:buChar char="•"/>
            </a:pPr>
            <a:r>
              <a:rPr lang="en-GB"/>
              <a:t>Maximum propulsion and minimal drag:</a:t>
            </a:r>
          </a:p>
          <a:p>
            <a:pPr marL="285750" indent="-285750">
              <a:buFontTx/>
              <a:buChar char="-"/>
            </a:pPr>
            <a:r>
              <a:rPr lang="en-GB"/>
              <a:t>Find a compromise between the rate of kick and amplitude</a:t>
            </a:r>
          </a:p>
          <a:p>
            <a:pPr marL="285750" indent="-285750">
              <a:buFontTx/>
              <a:buChar char="-"/>
            </a:pPr>
            <a:r>
              <a:rPr lang="en-GB"/>
              <a:t>Tightest streamline you can offer and keeping a tight body position from your fingertips to your pointed toes</a:t>
            </a:r>
          </a:p>
          <a:p>
            <a:endParaRPr lang="en-GB"/>
          </a:p>
          <a:p>
            <a:r>
              <a:rPr lang="en-GB" sz="2200" b="1"/>
              <a:t>Technique:</a:t>
            </a:r>
          </a:p>
          <a:p>
            <a:pPr marL="285750" indent="-285750">
              <a:buFont typeface="Arial" panose="020B0604020202020204" pitchFamily="34" charset="0"/>
              <a:buChar char="•"/>
            </a:pPr>
            <a:r>
              <a:rPr lang="en-GB" b="1"/>
              <a:t>Early Vertical Ankle:</a:t>
            </a:r>
          </a:p>
          <a:p>
            <a:r>
              <a:rPr lang="en-GB"/>
              <a:t> -   For a split second your feet and toes should be curled upwards- the</a:t>
            </a:r>
          </a:p>
          <a:p>
            <a:r>
              <a:rPr lang="en-GB"/>
              <a:t>     ‘catch’ of the kick  </a:t>
            </a:r>
          </a:p>
          <a:p>
            <a:pPr marL="285750" indent="-285750">
              <a:buFont typeface="Arial" panose="020B0604020202020204" pitchFamily="34" charset="0"/>
              <a:buChar char="•"/>
            </a:pPr>
            <a:r>
              <a:rPr lang="en-GB" b="1"/>
              <a:t>Amplitude:</a:t>
            </a:r>
          </a:p>
          <a:p>
            <a:r>
              <a:rPr lang="en-GB"/>
              <a:t> -   Kick both evenly up and down- the size of kick</a:t>
            </a:r>
          </a:p>
          <a:p>
            <a:pPr marL="285750" indent="-285750">
              <a:buFont typeface="Arial" panose="020B0604020202020204" pitchFamily="34" charset="0"/>
              <a:buChar char="•"/>
            </a:pPr>
            <a:r>
              <a:rPr lang="en-GB" b="1"/>
              <a:t>Use you core/hips not your knees:</a:t>
            </a:r>
          </a:p>
          <a:p>
            <a:r>
              <a:rPr lang="en-GB"/>
              <a:t> -   More power is generated from your kick when the kick starts at your</a:t>
            </a:r>
          </a:p>
          <a:p>
            <a:r>
              <a:rPr lang="en-GB"/>
              <a:t>     core/hips</a:t>
            </a:r>
          </a:p>
          <a:p>
            <a:pPr marL="285750" indent="-285750">
              <a:buFont typeface="Arial" panose="020B0604020202020204" pitchFamily="34" charset="0"/>
              <a:buChar char="•"/>
            </a:pPr>
            <a:r>
              <a:rPr lang="en-GB" b="1"/>
              <a:t>Kick in front of you:</a:t>
            </a:r>
          </a:p>
          <a:p>
            <a:r>
              <a:rPr lang="en-GB"/>
              <a:t> -   The extension of the kick should be in front of you</a:t>
            </a:r>
          </a:p>
          <a:p>
            <a:pPr marL="285750" indent="-285750">
              <a:buFont typeface="Arial" panose="020B0604020202020204" pitchFamily="34" charset="0"/>
              <a:buChar char="•"/>
            </a:pPr>
            <a:r>
              <a:rPr lang="en-GB" b="1"/>
              <a:t>One fluid action:</a:t>
            </a:r>
          </a:p>
          <a:p>
            <a:r>
              <a:rPr lang="en-GB"/>
              <a:t> -   No pauses in your kick</a:t>
            </a:r>
          </a:p>
          <a:p>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US"/>
          </a:p>
        </p:txBody>
      </p:sp>
      <p:pic>
        <p:nvPicPr>
          <p:cNvPr id="1026" name="Picture 2" descr="How to Develop an Awesome Underwater Dolphin Kick">
            <a:extLst>
              <a:ext uri="{FF2B5EF4-FFF2-40B4-BE49-F238E27FC236}">
                <a16:creationId xmlns:a16="http://schemas.microsoft.com/office/drawing/2014/main" xmlns="" id="{6E045BCD-7B95-4315-8FDF-C5FDA4F71B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8463" y="2710740"/>
            <a:ext cx="3548979" cy="314636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A picture containing drawing&#10;&#10;Description generated with very high confidence">
            <a:extLst>
              <a:ext uri="{FF2B5EF4-FFF2-40B4-BE49-F238E27FC236}">
                <a16:creationId xmlns:a16="http://schemas.microsoft.com/office/drawing/2014/main" xmlns="" id="{47CFF188-19EC-42F2-9ABF-EFF6140159D2}"/>
              </a:ext>
            </a:extLst>
          </p:cNvPr>
          <p:cNvPicPr>
            <a:picLocks noChangeAspect="1"/>
          </p:cNvPicPr>
          <p:nvPr/>
        </p:nvPicPr>
        <p:blipFill>
          <a:blip r:embed="rId3"/>
          <a:stretch>
            <a:fillRect/>
          </a:stretch>
        </p:blipFill>
        <p:spPr>
          <a:xfrm>
            <a:off x="109603" y="93945"/>
            <a:ext cx="1033398" cy="1022959"/>
          </a:xfrm>
          <a:prstGeom prst="rect">
            <a:avLst/>
          </a:prstGeom>
        </p:spPr>
      </p:pic>
    </p:spTree>
    <p:extLst>
      <p:ext uri="{BB962C8B-B14F-4D97-AF65-F5344CB8AC3E}">
        <p14:creationId xmlns:p14="http://schemas.microsoft.com/office/powerpoint/2010/main" val="18150702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72931B-A5B6-4738-B2C9-946F44BAF2E9}"/>
              </a:ext>
            </a:extLst>
          </p:cNvPr>
          <p:cNvSpPr>
            <a:spLocks noGrp="1"/>
          </p:cNvSpPr>
          <p:nvPr>
            <p:ph type="title"/>
          </p:nvPr>
        </p:nvSpPr>
        <p:spPr>
          <a:xfrm>
            <a:off x="421596" y="866166"/>
            <a:ext cx="10515600" cy="1325563"/>
          </a:xfrm>
        </p:spPr>
        <p:txBody>
          <a:bodyPr>
            <a:normAutofit/>
          </a:bodyPr>
          <a:lstStyle/>
          <a:p>
            <a:r>
              <a:rPr lang="en-GB" sz="2800"/>
              <a:t>Connecting the kick to breakout:</a:t>
            </a:r>
            <a:endParaRPr lang="en-US" sz="2800"/>
          </a:p>
        </p:txBody>
      </p:sp>
      <p:sp>
        <p:nvSpPr>
          <p:cNvPr id="3" name="TextBox 2">
            <a:extLst>
              <a:ext uri="{FF2B5EF4-FFF2-40B4-BE49-F238E27FC236}">
                <a16:creationId xmlns:a16="http://schemas.microsoft.com/office/drawing/2014/main" xmlns="" id="{4C60B2C9-81D1-4143-8541-6843B20754C8}"/>
              </a:ext>
            </a:extLst>
          </p:cNvPr>
          <p:cNvSpPr txBox="1"/>
          <p:nvPr/>
        </p:nvSpPr>
        <p:spPr>
          <a:xfrm>
            <a:off x="379843" y="1993220"/>
            <a:ext cx="7455568" cy="4108817"/>
          </a:xfrm>
          <a:prstGeom prst="rect">
            <a:avLst/>
          </a:prstGeom>
          <a:noFill/>
        </p:spPr>
        <p:txBody>
          <a:bodyPr wrap="square" rtlCol="0">
            <a:spAutoFit/>
          </a:bodyPr>
          <a:lstStyle/>
          <a:p>
            <a:pPr marL="285750" indent="-228600">
              <a:lnSpc>
                <a:spcPct val="90000"/>
              </a:lnSpc>
              <a:spcAft>
                <a:spcPts val="600"/>
              </a:spcAft>
              <a:buFont typeface="Arial" panose="020B0604020202020204" pitchFamily="34" charset="0"/>
              <a:buChar char="•"/>
            </a:pPr>
            <a:r>
              <a:rPr lang="en-US" sz="2000">
                <a:solidFill>
                  <a:srgbClr val="000000"/>
                </a:solidFill>
              </a:rPr>
              <a:t>Fluid transition</a:t>
            </a:r>
          </a:p>
          <a:p>
            <a:pPr marL="285750" indent="-228600">
              <a:lnSpc>
                <a:spcPct val="90000"/>
              </a:lnSpc>
              <a:spcAft>
                <a:spcPts val="600"/>
              </a:spcAft>
              <a:buFont typeface="Arial" panose="020B0604020202020204" pitchFamily="34" charset="0"/>
              <a:buChar char="•"/>
            </a:pPr>
            <a:endParaRPr lang="en-US" sz="2000">
              <a:solidFill>
                <a:srgbClr val="000000"/>
              </a:solidFill>
            </a:endParaRPr>
          </a:p>
          <a:p>
            <a:pPr marL="285750" indent="-228600">
              <a:lnSpc>
                <a:spcPct val="90000"/>
              </a:lnSpc>
              <a:spcAft>
                <a:spcPts val="600"/>
              </a:spcAft>
              <a:buFont typeface="Arial" panose="020B0604020202020204" pitchFamily="34" charset="0"/>
              <a:buChar char="•"/>
            </a:pPr>
            <a:r>
              <a:rPr lang="en-US" sz="2000">
                <a:solidFill>
                  <a:srgbClr val="000000"/>
                </a:solidFill>
              </a:rPr>
              <a:t>Start your backstroke kick just before you reach the surface</a:t>
            </a:r>
          </a:p>
          <a:p>
            <a:pPr marL="285750" indent="-228600">
              <a:lnSpc>
                <a:spcPct val="90000"/>
              </a:lnSpc>
              <a:spcAft>
                <a:spcPts val="600"/>
              </a:spcAft>
              <a:buFont typeface="Arial" panose="020B0604020202020204" pitchFamily="34" charset="0"/>
              <a:buChar char="•"/>
            </a:pPr>
            <a:endParaRPr lang="en-US" sz="2000">
              <a:solidFill>
                <a:srgbClr val="000000"/>
              </a:solidFill>
            </a:endParaRPr>
          </a:p>
          <a:p>
            <a:pPr marL="285750" indent="-228600">
              <a:lnSpc>
                <a:spcPct val="90000"/>
              </a:lnSpc>
              <a:spcAft>
                <a:spcPts val="600"/>
              </a:spcAft>
              <a:buFont typeface="Arial" panose="020B0604020202020204" pitchFamily="34" charset="0"/>
              <a:buChar char="•"/>
            </a:pPr>
            <a:r>
              <a:rPr lang="en-US" sz="2000">
                <a:solidFill>
                  <a:srgbClr val="000000"/>
                </a:solidFill>
              </a:rPr>
              <a:t>Keep your head back, if it is forwards on breakout it creates resistance</a:t>
            </a:r>
          </a:p>
          <a:p>
            <a:pPr marL="285750" indent="-228600">
              <a:lnSpc>
                <a:spcPct val="90000"/>
              </a:lnSpc>
              <a:spcAft>
                <a:spcPts val="600"/>
              </a:spcAft>
              <a:buFont typeface="Arial" panose="020B0604020202020204" pitchFamily="34" charset="0"/>
              <a:buChar char="•"/>
            </a:pPr>
            <a:endParaRPr lang="en-US" sz="2000">
              <a:solidFill>
                <a:srgbClr val="000000"/>
              </a:solidFill>
            </a:endParaRPr>
          </a:p>
          <a:p>
            <a:pPr marL="285750" indent="-228600">
              <a:lnSpc>
                <a:spcPct val="90000"/>
              </a:lnSpc>
              <a:spcAft>
                <a:spcPts val="600"/>
              </a:spcAft>
              <a:buFont typeface="Arial" panose="020B0604020202020204" pitchFamily="34" charset="0"/>
              <a:buChar char="•"/>
            </a:pPr>
            <a:r>
              <a:rPr lang="en-US" sz="2000">
                <a:solidFill>
                  <a:srgbClr val="000000"/>
                </a:solidFill>
              </a:rPr>
              <a:t>Start pulling preferably with your bottom hand </a:t>
            </a:r>
          </a:p>
          <a:p>
            <a:pPr marL="285750" indent="-228600">
              <a:lnSpc>
                <a:spcPct val="90000"/>
              </a:lnSpc>
              <a:spcAft>
                <a:spcPts val="600"/>
              </a:spcAft>
              <a:buFont typeface="Arial" panose="020B0604020202020204" pitchFamily="34" charset="0"/>
              <a:buChar char="•"/>
            </a:pPr>
            <a:endParaRPr lang="en-US" sz="2000">
              <a:solidFill>
                <a:srgbClr val="000000"/>
              </a:solidFill>
            </a:endParaRPr>
          </a:p>
          <a:p>
            <a:pPr marL="285750" indent="-228600">
              <a:lnSpc>
                <a:spcPct val="90000"/>
              </a:lnSpc>
              <a:spcAft>
                <a:spcPts val="600"/>
              </a:spcAft>
              <a:buFont typeface="Arial" panose="020B0604020202020204" pitchFamily="34" charset="0"/>
              <a:buChar char="•"/>
            </a:pPr>
            <a:r>
              <a:rPr lang="en-US" sz="2000">
                <a:solidFill>
                  <a:srgbClr val="000000"/>
                </a:solidFill>
              </a:rPr>
              <a:t>Just before breakout begin pulling so you are ready to start swimming when you reach the surface</a:t>
            </a:r>
          </a:p>
          <a:p>
            <a:endParaRPr lang="en-US"/>
          </a:p>
        </p:txBody>
      </p:sp>
      <p:pic>
        <p:nvPicPr>
          <p:cNvPr id="4" name="Picture 4" descr="Incredible shot of US swimmer that perfectly shows the phenomenon ...">
            <a:extLst>
              <a:ext uri="{FF2B5EF4-FFF2-40B4-BE49-F238E27FC236}">
                <a16:creationId xmlns:a16="http://schemas.microsoft.com/office/drawing/2014/main" xmlns="" id="{B95C2DC2-3DA6-4416-A9D5-0F2C799328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487654" y="755963"/>
            <a:ext cx="4051789" cy="243107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Perfect shot of a swimmer just before the water's surface tension ...">
            <a:extLst>
              <a:ext uri="{FF2B5EF4-FFF2-40B4-BE49-F238E27FC236}">
                <a16:creationId xmlns:a16="http://schemas.microsoft.com/office/drawing/2014/main" xmlns="" id="{698E4524-7E79-4BD6-8769-9AD756A0C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655" y="3429000"/>
            <a:ext cx="4051788" cy="27809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A picture containing drawing&#10;&#10;Description generated with very high confidence">
            <a:extLst>
              <a:ext uri="{FF2B5EF4-FFF2-40B4-BE49-F238E27FC236}">
                <a16:creationId xmlns:a16="http://schemas.microsoft.com/office/drawing/2014/main" xmlns="" id="{9D7A159F-5535-4423-A924-30379A7E390E}"/>
              </a:ext>
            </a:extLst>
          </p:cNvPr>
          <p:cNvPicPr>
            <a:picLocks noChangeAspect="1"/>
          </p:cNvPicPr>
          <p:nvPr/>
        </p:nvPicPr>
        <p:blipFill>
          <a:blip r:embed="rId4"/>
          <a:stretch>
            <a:fillRect/>
          </a:stretch>
        </p:blipFill>
        <p:spPr>
          <a:xfrm>
            <a:off x="433192" y="187890"/>
            <a:ext cx="1043836" cy="1043836"/>
          </a:xfrm>
          <a:prstGeom prst="rect">
            <a:avLst/>
          </a:prstGeom>
        </p:spPr>
      </p:pic>
    </p:spTree>
    <p:extLst>
      <p:ext uri="{BB962C8B-B14F-4D97-AF65-F5344CB8AC3E}">
        <p14:creationId xmlns:p14="http://schemas.microsoft.com/office/powerpoint/2010/main" val="2685956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EC7AD2-540E-49E3-B264-51BDE9566E3D}"/>
              </a:ext>
            </a:extLst>
          </p:cNvPr>
          <p:cNvSpPr>
            <a:spLocks noGrp="1"/>
          </p:cNvSpPr>
          <p:nvPr>
            <p:ph type="title"/>
          </p:nvPr>
        </p:nvSpPr>
        <p:spPr>
          <a:xfrm>
            <a:off x="838200" y="0"/>
            <a:ext cx="10515600" cy="1325563"/>
          </a:xfrm>
        </p:spPr>
        <p:txBody>
          <a:bodyPr>
            <a:normAutofit/>
          </a:bodyPr>
          <a:lstStyle/>
          <a:p>
            <a:r>
              <a:rPr lang="en-GB" sz="2800"/>
              <a:t>         Ways to help improve your underwaters:</a:t>
            </a:r>
            <a:endParaRPr lang="en-US" sz="2800"/>
          </a:p>
        </p:txBody>
      </p:sp>
      <p:sp>
        <p:nvSpPr>
          <p:cNvPr id="3" name="TextBox 2">
            <a:extLst>
              <a:ext uri="{FF2B5EF4-FFF2-40B4-BE49-F238E27FC236}">
                <a16:creationId xmlns:a16="http://schemas.microsoft.com/office/drawing/2014/main" xmlns="" id="{DDC50BD7-9BA4-4FCA-8337-DA80B7CBCBFB}"/>
              </a:ext>
            </a:extLst>
          </p:cNvPr>
          <p:cNvSpPr txBox="1"/>
          <p:nvPr/>
        </p:nvSpPr>
        <p:spPr>
          <a:xfrm>
            <a:off x="838200" y="1034799"/>
            <a:ext cx="10904621" cy="5632311"/>
          </a:xfrm>
          <a:prstGeom prst="rect">
            <a:avLst/>
          </a:prstGeom>
          <a:noFill/>
        </p:spPr>
        <p:txBody>
          <a:bodyPr wrap="square" rtlCol="0" anchor="t">
            <a:spAutoFit/>
          </a:bodyPr>
          <a:lstStyle/>
          <a:p>
            <a:pPr marL="285750" indent="-285750">
              <a:buFont typeface="Arial" panose="020B0604020202020204" pitchFamily="34" charset="0"/>
              <a:buChar char="•"/>
            </a:pPr>
            <a:r>
              <a:rPr lang="en-GB" sz="2000"/>
              <a:t>Mobility work for greater range of motion- its been found that most swimmers with great underwaters have a great ankle flexibility</a:t>
            </a:r>
            <a:r>
              <a:rPr lang="en-US" sz="2000"/>
              <a:t>. Exercises to do daily to help with this are:</a:t>
            </a:r>
          </a:p>
          <a:p>
            <a:pPr marL="285750" indent="-285750">
              <a:buFontTx/>
              <a:buChar char="-"/>
            </a:pPr>
            <a:r>
              <a:rPr lang="en-US" sz="2000"/>
              <a:t>Foam roll calf</a:t>
            </a:r>
            <a:endParaRPr lang="en-US" sz="2000">
              <a:cs typeface="Calibri"/>
            </a:endParaRPr>
          </a:p>
          <a:p>
            <a:pPr marL="285750" indent="-285750">
              <a:buFontTx/>
              <a:buChar char="-"/>
            </a:pPr>
            <a:r>
              <a:rPr lang="en-US" sz="2000"/>
              <a:t>Ankle rotations  </a:t>
            </a:r>
            <a:endParaRPr lang="en-US" sz="2000">
              <a:cs typeface="Calibri"/>
            </a:endParaRPr>
          </a:p>
          <a:p>
            <a:pPr marL="285750" indent="-285750">
              <a:buFontTx/>
              <a:buChar char="-"/>
            </a:pPr>
            <a:r>
              <a:rPr lang="en-US" sz="2000"/>
              <a:t>Wall Lean stretch</a:t>
            </a:r>
            <a:endParaRPr lang="en-US" sz="2000">
              <a:cs typeface="Calibri"/>
            </a:endParaRPr>
          </a:p>
          <a:p>
            <a:pPr marL="285750" indent="-285750">
              <a:buFontTx/>
              <a:buChar char="-"/>
            </a:pPr>
            <a:r>
              <a:rPr lang="en-US" sz="2000"/>
              <a:t>Ankles rocks and rolls</a:t>
            </a:r>
            <a:endParaRPr lang="en-US" sz="2000">
              <a:cs typeface="Calibri"/>
            </a:endParaRPr>
          </a:p>
          <a:p>
            <a:endParaRPr lang="en-US" sz="2000"/>
          </a:p>
          <a:p>
            <a:pPr marL="285750" indent="-285750">
              <a:buFont typeface="Arial" panose="020B0604020202020204" pitchFamily="34" charset="0"/>
              <a:buChar char="•"/>
            </a:pPr>
            <a:r>
              <a:rPr lang="en-US" sz="2000"/>
              <a:t>World class athletes who have great underwaters have very powerful legs. Exercises you can easily do at home daily are:</a:t>
            </a:r>
            <a:endParaRPr lang="en-GB" sz="2000"/>
          </a:p>
          <a:p>
            <a:pPr marL="285750" indent="-285750">
              <a:buFontTx/>
              <a:buChar char="-"/>
            </a:pPr>
            <a:r>
              <a:rPr lang="en-GB" sz="2000"/>
              <a:t>Sprints</a:t>
            </a:r>
            <a:endParaRPr lang="en-GB" sz="2000">
              <a:cs typeface="Calibri"/>
            </a:endParaRPr>
          </a:p>
          <a:p>
            <a:pPr marL="285750" indent="-285750">
              <a:buFontTx/>
              <a:buChar char="-"/>
            </a:pPr>
            <a:r>
              <a:rPr lang="en-GB" sz="2000"/>
              <a:t>Box jumps</a:t>
            </a:r>
            <a:endParaRPr lang="en-GB" sz="2000">
              <a:cs typeface="Calibri"/>
            </a:endParaRPr>
          </a:p>
          <a:p>
            <a:pPr marL="285750" indent="-285750">
              <a:buFontTx/>
              <a:buChar char="-"/>
            </a:pPr>
            <a:r>
              <a:rPr lang="en-GB" sz="2000"/>
              <a:t>Squat Jumps</a:t>
            </a:r>
            <a:endParaRPr lang="en-GB" sz="2000">
              <a:cs typeface="Calibri"/>
            </a:endParaRPr>
          </a:p>
          <a:p>
            <a:pPr marL="285750" indent="-285750">
              <a:buFontTx/>
              <a:buChar char="-"/>
            </a:pPr>
            <a:r>
              <a:rPr lang="en-GB" sz="2000"/>
              <a:t>And if you are at a gym then deadlifts</a:t>
            </a:r>
            <a:endParaRPr lang="en-GB" sz="2000">
              <a:cs typeface="Calibri"/>
            </a:endParaRPr>
          </a:p>
          <a:p>
            <a:pPr marL="285750" indent="-285750">
              <a:buFontTx/>
              <a:buChar char="-"/>
            </a:pPr>
            <a:endParaRPr lang="en-GB" sz="2000"/>
          </a:p>
          <a:p>
            <a:pPr marL="285750" indent="-285750">
              <a:buFont typeface="Arial" panose="020B0604020202020204" pitchFamily="34" charset="0"/>
              <a:buChar char="•"/>
            </a:pPr>
            <a:r>
              <a:rPr lang="en-GB" sz="2000"/>
              <a:t>However a simple way to work on your underwaters are in training and it can be as simple a being disciplined enough to deliver your tightest streamline off every wall or constantly reminding yourself of them 5 points: early vertical ankle, amplitude, use your core/hips not your knees, kick in front of you and in one fluid action.</a:t>
            </a:r>
            <a:endParaRPr lang="en-GB" sz="2000">
              <a:cs typeface="Calibri"/>
            </a:endParaRPr>
          </a:p>
        </p:txBody>
      </p:sp>
      <p:pic>
        <p:nvPicPr>
          <p:cNvPr id="4" name="Picture 4" descr="A picture containing drawing&#10;&#10;Description generated with very high confidence">
            <a:extLst>
              <a:ext uri="{FF2B5EF4-FFF2-40B4-BE49-F238E27FC236}">
                <a16:creationId xmlns:a16="http://schemas.microsoft.com/office/drawing/2014/main" xmlns="" id="{53568131-1443-4B31-B9B7-9543760FD4F2}"/>
              </a:ext>
            </a:extLst>
          </p:cNvPr>
          <p:cNvPicPr>
            <a:picLocks noChangeAspect="1"/>
          </p:cNvPicPr>
          <p:nvPr/>
        </p:nvPicPr>
        <p:blipFill>
          <a:blip r:embed="rId2"/>
          <a:stretch>
            <a:fillRect/>
          </a:stretch>
        </p:blipFill>
        <p:spPr>
          <a:xfrm>
            <a:off x="234863" y="250520"/>
            <a:ext cx="835069" cy="835069"/>
          </a:xfrm>
          <a:prstGeom prst="rect">
            <a:avLst/>
          </a:prstGeom>
        </p:spPr>
      </p:pic>
    </p:spTree>
    <p:extLst>
      <p:ext uri="{BB962C8B-B14F-4D97-AF65-F5344CB8AC3E}">
        <p14:creationId xmlns:p14="http://schemas.microsoft.com/office/powerpoint/2010/main" val="1168745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C9A9DA9-7DC8-488B-A882-123947B0F3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xmlns="" id="{57F6BDD4-E066-4008-8011-6CC31AEB455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09575" y="633619"/>
            <a:ext cx="4279383"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2A019837-D6E1-154F-A08E-210DB92ADE50}"/>
              </a:ext>
            </a:extLst>
          </p:cNvPr>
          <p:cNvSpPr>
            <a:spLocks noGrp="1"/>
          </p:cNvSpPr>
          <p:nvPr>
            <p:ph type="title"/>
          </p:nvPr>
        </p:nvSpPr>
        <p:spPr>
          <a:xfrm>
            <a:off x="841247" y="978619"/>
            <a:ext cx="3410712" cy="1106424"/>
          </a:xfrm>
        </p:spPr>
        <p:txBody>
          <a:bodyPr>
            <a:normAutofit/>
          </a:bodyPr>
          <a:lstStyle/>
          <a:p>
            <a:r>
              <a:rPr lang="en-GB" sz="2800"/>
              <a:t>Backstroke dive </a:t>
            </a:r>
            <a:endParaRPr lang="en-US" sz="2800"/>
          </a:p>
        </p:txBody>
      </p:sp>
      <p:sp>
        <p:nvSpPr>
          <p:cNvPr id="14" name="Rectangle 13">
            <a:extLst>
              <a:ext uri="{FF2B5EF4-FFF2-40B4-BE49-F238E27FC236}">
                <a16:creationId xmlns:a16="http://schemas.microsoft.com/office/drawing/2014/main" xmlns="" id="{2711A8FB-68FC-45FC-B01E-38F809E2D4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45567" y="1171300"/>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xmlns="" id="{2A865FE3-5FC9-4049-87CF-30019C46C0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7459" y="2093976"/>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xmlns="" id="{0EED263B-1ACC-624B-A01C-38300390BCA4}"/>
              </a:ext>
            </a:extLst>
          </p:cNvPr>
          <p:cNvSpPr>
            <a:spLocks noGrp="1"/>
          </p:cNvSpPr>
          <p:nvPr>
            <p:ph idx="1"/>
          </p:nvPr>
        </p:nvSpPr>
        <p:spPr>
          <a:xfrm>
            <a:off x="841248" y="2252870"/>
            <a:ext cx="3412219" cy="3560251"/>
          </a:xfrm>
        </p:spPr>
        <p:txBody>
          <a:bodyPr vert="horz" lIns="91440" tIns="45720" rIns="91440" bIns="45720" rtlCol="0">
            <a:normAutofit/>
          </a:bodyPr>
          <a:lstStyle/>
          <a:p>
            <a:endParaRPr lang="en-GB" sz="1700">
              <a:cs typeface="Calibri"/>
            </a:endParaRPr>
          </a:p>
          <a:p>
            <a:endParaRPr lang="en-US" sz="1700"/>
          </a:p>
        </p:txBody>
      </p:sp>
      <p:pic>
        <p:nvPicPr>
          <p:cNvPr id="5" name="Picture 5">
            <a:hlinkClick r:id="" action="ppaction://media"/>
            <a:extLst>
              <a:ext uri="{FF2B5EF4-FFF2-40B4-BE49-F238E27FC236}">
                <a16:creationId xmlns:a16="http://schemas.microsoft.com/office/drawing/2014/main" xmlns="" id="{21160A45-2BF3-4F57-A643-EE02DC9526A6}"/>
              </a:ext>
            </a:extLst>
          </p:cNvPr>
          <p:cNvPicPr>
            <a:picLocks noRot="1" noChangeAspect="1"/>
          </p:cNvPicPr>
          <p:nvPr>
            <a:videoFile r:link="rId1"/>
          </p:nvPr>
        </p:nvPicPr>
        <p:blipFill>
          <a:blip r:embed="rId3"/>
          <a:stretch>
            <a:fillRect/>
          </a:stretch>
        </p:blipFill>
        <p:spPr>
          <a:xfrm>
            <a:off x="5120640" y="882396"/>
            <a:ext cx="6656832" cy="4992624"/>
          </a:xfrm>
          <a:prstGeom prst="rect">
            <a:avLst/>
          </a:prstGeom>
        </p:spPr>
      </p:pic>
      <p:sp>
        <p:nvSpPr>
          <p:cNvPr id="4" name="TextBox 3">
            <a:extLst>
              <a:ext uri="{FF2B5EF4-FFF2-40B4-BE49-F238E27FC236}">
                <a16:creationId xmlns:a16="http://schemas.microsoft.com/office/drawing/2014/main" xmlns="" id="{29625843-B36C-498B-9D14-1CC09E6CB856}"/>
              </a:ext>
            </a:extLst>
          </p:cNvPr>
          <p:cNvSpPr txBox="1"/>
          <p:nvPr/>
        </p:nvSpPr>
        <p:spPr>
          <a:xfrm>
            <a:off x="9337040" y="1361440"/>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a:t>https://youtu.be/8kSB_huV-ik</a:t>
            </a:r>
          </a:p>
        </p:txBody>
      </p:sp>
      <p:sp>
        <p:nvSpPr>
          <p:cNvPr id="7" name="TextBox 6">
            <a:extLst>
              <a:ext uri="{FF2B5EF4-FFF2-40B4-BE49-F238E27FC236}">
                <a16:creationId xmlns:a16="http://schemas.microsoft.com/office/drawing/2014/main" xmlns="" id="{033FD42A-3EEB-4639-A705-A9647C1C52A4}"/>
              </a:ext>
            </a:extLst>
          </p:cNvPr>
          <p:cNvSpPr txBox="1"/>
          <p:nvPr/>
        </p:nvSpPr>
        <p:spPr>
          <a:xfrm>
            <a:off x="640080" y="2255520"/>
            <a:ext cx="395224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8" name="Picture 8" descr="A group of people swimming in a body of water&#10;&#10;Description generated with high confidence">
            <a:extLst>
              <a:ext uri="{FF2B5EF4-FFF2-40B4-BE49-F238E27FC236}">
                <a16:creationId xmlns:a16="http://schemas.microsoft.com/office/drawing/2014/main" xmlns="" id="{F0979C50-4DAD-480B-BD2C-B75153B5DC10}"/>
              </a:ext>
            </a:extLst>
          </p:cNvPr>
          <p:cNvPicPr>
            <a:picLocks noChangeAspect="1"/>
          </p:cNvPicPr>
          <p:nvPr/>
        </p:nvPicPr>
        <p:blipFill>
          <a:blip r:embed="rId4"/>
          <a:stretch>
            <a:fillRect/>
          </a:stretch>
        </p:blipFill>
        <p:spPr>
          <a:xfrm>
            <a:off x="465551" y="2521180"/>
            <a:ext cx="4152378" cy="2619395"/>
          </a:xfrm>
          <a:prstGeom prst="rect">
            <a:avLst/>
          </a:prstGeom>
        </p:spPr>
      </p:pic>
      <p:pic>
        <p:nvPicPr>
          <p:cNvPr id="6" name="Picture 8" descr="A picture containing drawing&#10;&#10;Description generated with very high confidence">
            <a:extLst>
              <a:ext uri="{FF2B5EF4-FFF2-40B4-BE49-F238E27FC236}">
                <a16:creationId xmlns:a16="http://schemas.microsoft.com/office/drawing/2014/main" xmlns="" id="{C9B450A8-47C4-4D6D-86F0-4E7820EED73A}"/>
              </a:ext>
            </a:extLst>
          </p:cNvPr>
          <p:cNvPicPr>
            <a:picLocks noChangeAspect="1"/>
          </p:cNvPicPr>
          <p:nvPr/>
        </p:nvPicPr>
        <p:blipFill>
          <a:blip r:embed="rId5"/>
          <a:stretch>
            <a:fillRect/>
          </a:stretch>
        </p:blipFill>
        <p:spPr>
          <a:xfrm>
            <a:off x="245301" y="114821"/>
            <a:ext cx="1022960" cy="1033398"/>
          </a:xfrm>
          <a:prstGeom prst="rect">
            <a:avLst/>
          </a:prstGeom>
        </p:spPr>
      </p:pic>
    </p:spTree>
    <p:extLst>
      <p:ext uri="{BB962C8B-B14F-4D97-AF65-F5344CB8AC3E}">
        <p14:creationId xmlns:p14="http://schemas.microsoft.com/office/powerpoint/2010/main" val="3347219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68575C10-8187-4AC4-AD72-C754EAFD28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65429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BA7A9FA7-16B1-244E-9570-394D6403FAA4}"/>
              </a:ext>
            </a:extLst>
          </p:cNvPr>
          <p:cNvSpPr>
            <a:spLocks noGrp="1"/>
          </p:cNvSpPr>
          <p:nvPr>
            <p:ph type="title"/>
          </p:nvPr>
        </p:nvSpPr>
        <p:spPr>
          <a:xfrm>
            <a:off x="762000" y="559678"/>
            <a:ext cx="3567915" cy="4952492"/>
          </a:xfrm>
        </p:spPr>
        <p:txBody>
          <a:bodyPr>
            <a:normAutofit/>
          </a:bodyPr>
          <a:lstStyle/>
          <a:p>
            <a:r>
              <a:rPr lang="en-GB">
                <a:solidFill>
                  <a:schemeClr val="bg1"/>
                </a:solidFill>
              </a:rPr>
              <a:t>But before we start </a:t>
            </a:r>
            <a:endParaRPr lang="en-US">
              <a:solidFill>
                <a:schemeClr val="bg1"/>
              </a:solidFill>
            </a:endParaRPr>
          </a:p>
        </p:txBody>
      </p:sp>
      <p:cxnSp>
        <p:nvCxnSpPr>
          <p:cNvPr id="12" name="Straight Connector 11">
            <a:extLst>
              <a:ext uri="{FF2B5EF4-FFF2-40B4-BE49-F238E27FC236}">
                <a16:creationId xmlns:a16="http://schemas.microsoft.com/office/drawing/2014/main" xmlns="" id="{74E776C9-ED67-41B7-B3A3-4DF76EF3ACE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99730"/>
            <a:ext cx="429768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xmlns="" id="{CB8D126D-2958-42AA-BC50-3C2EB7541091}"/>
              </a:ext>
            </a:extLst>
          </p:cNvPr>
          <p:cNvGraphicFramePr>
            <a:graphicFrameLocks noGrp="1"/>
          </p:cNvGraphicFramePr>
          <p:nvPr>
            <p:ph idx="1"/>
            <p:extLst>
              <p:ext uri="{D42A27DB-BD31-4B8C-83A1-F6EECF244321}">
                <p14:modId xmlns:p14="http://schemas.microsoft.com/office/powerpoint/2010/main" val="1655610352"/>
              </p:ext>
            </p:extLst>
          </p:nvPr>
        </p:nvGraphicFramePr>
        <p:xfrm>
          <a:off x="5181600" y="568325"/>
          <a:ext cx="6248400" cy="5656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14" descr="A picture containing drawing&#10;&#10;Description generated with very high confidence">
            <a:extLst>
              <a:ext uri="{FF2B5EF4-FFF2-40B4-BE49-F238E27FC236}">
                <a16:creationId xmlns:a16="http://schemas.microsoft.com/office/drawing/2014/main" xmlns="" id="{0C8E1213-D6B8-44E6-AAE9-72F609967888}"/>
              </a:ext>
            </a:extLst>
          </p:cNvPr>
          <p:cNvPicPr>
            <a:picLocks noChangeAspect="1"/>
          </p:cNvPicPr>
          <p:nvPr/>
        </p:nvPicPr>
        <p:blipFill>
          <a:blip r:embed="rId7"/>
          <a:stretch>
            <a:fillRect/>
          </a:stretch>
        </p:blipFill>
        <p:spPr>
          <a:xfrm>
            <a:off x="266178" y="198328"/>
            <a:ext cx="1189973" cy="1189973"/>
          </a:xfrm>
          <a:prstGeom prst="rect">
            <a:avLst/>
          </a:prstGeom>
        </p:spPr>
      </p:pic>
    </p:spTree>
    <p:extLst>
      <p:ext uri="{BB962C8B-B14F-4D97-AF65-F5344CB8AC3E}">
        <p14:creationId xmlns:p14="http://schemas.microsoft.com/office/powerpoint/2010/main" val="2393222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24B78B78-1851-4940-9453-259BE22682B1}"/>
              </a:ext>
            </a:extLst>
          </p:cNvPr>
          <p:cNvSpPr>
            <a:spLocks noGrp="1"/>
          </p:cNvSpPr>
          <p:nvPr>
            <p:ph type="title"/>
          </p:nvPr>
        </p:nvSpPr>
        <p:spPr>
          <a:xfrm>
            <a:off x="640079" y="2053641"/>
            <a:ext cx="3669161" cy="2760098"/>
          </a:xfrm>
        </p:spPr>
        <p:txBody>
          <a:bodyPr>
            <a:normAutofit/>
          </a:bodyPr>
          <a:lstStyle/>
          <a:p>
            <a:r>
              <a:rPr lang="en-US">
                <a:solidFill>
                  <a:srgbClr val="FFFFFF"/>
                </a:solidFill>
                <a:cs typeface="Calibri Light"/>
              </a:rPr>
              <a:t>   Drills to improve your technique...</a:t>
            </a:r>
            <a:endParaRPr lang="en-US">
              <a:solidFill>
                <a:srgbClr val="FFFFFF"/>
              </a:solidFill>
            </a:endParaRPr>
          </a:p>
        </p:txBody>
      </p:sp>
      <p:sp>
        <p:nvSpPr>
          <p:cNvPr id="3" name="Content Placeholder 2">
            <a:extLst>
              <a:ext uri="{FF2B5EF4-FFF2-40B4-BE49-F238E27FC236}">
                <a16:creationId xmlns:a16="http://schemas.microsoft.com/office/drawing/2014/main" xmlns="" id="{E5A0535A-3DFD-4C6D-B557-3DC68AB1AE34}"/>
              </a:ext>
            </a:extLst>
          </p:cNvPr>
          <p:cNvSpPr>
            <a:spLocks noGrp="1"/>
          </p:cNvSpPr>
          <p:nvPr>
            <p:ph idx="1"/>
          </p:nvPr>
        </p:nvSpPr>
        <p:spPr>
          <a:xfrm>
            <a:off x="5933999" y="-774326"/>
            <a:ext cx="5306084" cy="5230634"/>
          </a:xfrm>
        </p:spPr>
        <p:txBody>
          <a:bodyPr vert="horz" lIns="91440" tIns="45720" rIns="91440" bIns="45720" rtlCol="0" anchor="ctr">
            <a:normAutofit/>
          </a:bodyPr>
          <a:lstStyle/>
          <a:p>
            <a:r>
              <a:rPr lang="en-US" sz="2400" dirty="0">
                <a:solidFill>
                  <a:srgbClr val="000000"/>
                </a:solidFill>
                <a:cs typeface="Calibri"/>
              </a:rPr>
              <a:t>Bum first dive </a:t>
            </a:r>
          </a:p>
          <a:p>
            <a:r>
              <a:rPr lang="en-US" sz="2400" dirty="0">
                <a:solidFill>
                  <a:srgbClr val="000000"/>
                </a:solidFill>
                <a:cs typeface="Calibri"/>
              </a:rPr>
              <a:t>Penguin dive</a:t>
            </a:r>
          </a:p>
          <a:p>
            <a:r>
              <a:rPr lang="en-US" sz="2400" dirty="0">
                <a:solidFill>
                  <a:srgbClr val="000000"/>
                </a:solidFill>
                <a:cs typeface="Calibri"/>
              </a:rPr>
              <a:t>Using a woggle behind your back</a:t>
            </a:r>
          </a:p>
          <a:p>
            <a:r>
              <a:rPr lang="en-US" sz="2400" dirty="0">
                <a:solidFill>
                  <a:srgbClr val="000000"/>
                </a:solidFill>
                <a:cs typeface="Calibri"/>
              </a:rPr>
              <a:t>Diving from an underwater squat over the lane rope</a:t>
            </a:r>
          </a:p>
          <a:p>
            <a:r>
              <a:rPr lang="en-US" sz="2400" dirty="0">
                <a:solidFill>
                  <a:srgbClr val="000000"/>
                </a:solidFill>
                <a:cs typeface="Calibri"/>
              </a:rPr>
              <a:t>Diving from steps as a raised platform</a:t>
            </a:r>
          </a:p>
          <a:p>
            <a:r>
              <a:rPr lang="en-US" sz="2400" dirty="0">
                <a:ea typeface="+mn-lt"/>
                <a:cs typeface="+mn-lt"/>
                <a:hlinkClick r:id="rId3"/>
              </a:rPr>
              <a:t>https://youtu.be/nezATXeXbIc</a:t>
            </a:r>
            <a:endParaRPr lang="en-US" sz="2400" dirty="0">
              <a:solidFill>
                <a:srgbClr val="000000"/>
              </a:solidFill>
              <a:cs typeface="Calibri"/>
            </a:endParaRPr>
          </a:p>
        </p:txBody>
      </p:sp>
      <p:pic>
        <p:nvPicPr>
          <p:cNvPr id="5" name="Picture 8" descr="A picture containing drawing&#10;&#10;Description generated with very high confidence">
            <a:extLst>
              <a:ext uri="{FF2B5EF4-FFF2-40B4-BE49-F238E27FC236}">
                <a16:creationId xmlns:a16="http://schemas.microsoft.com/office/drawing/2014/main" xmlns="" id="{D48D659F-6341-4263-9BCF-A4EA2296FAB5}"/>
              </a:ext>
            </a:extLst>
          </p:cNvPr>
          <p:cNvPicPr>
            <a:picLocks noChangeAspect="1"/>
          </p:cNvPicPr>
          <p:nvPr/>
        </p:nvPicPr>
        <p:blipFill>
          <a:blip r:embed="rId4"/>
          <a:stretch>
            <a:fillRect/>
          </a:stretch>
        </p:blipFill>
        <p:spPr>
          <a:xfrm>
            <a:off x="245301" y="114821"/>
            <a:ext cx="1022960" cy="1033398"/>
          </a:xfrm>
          <a:prstGeom prst="rect">
            <a:avLst/>
          </a:prstGeom>
        </p:spPr>
      </p:pic>
    </p:spTree>
    <p:extLst>
      <p:ext uri="{BB962C8B-B14F-4D97-AF65-F5344CB8AC3E}">
        <p14:creationId xmlns:p14="http://schemas.microsoft.com/office/powerpoint/2010/main" val="40574881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E9F293F0-77FA-4098-AF91-0306E710C2B1}"/>
              </a:ext>
            </a:extLst>
          </p:cNvPr>
          <p:cNvPicPr>
            <a:picLocks noGrp="1" noChangeAspect="1"/>
          </p:cNvPicPr>
          <p:nvPr>
            <p:ph idx="1"/>
          </p:nvPr>
        </p:nvPicPr>
        <p:blipFill rotWithShape="1">
          <a:blip r:embed="rId2"/>
          <a:srcRect t="11422" b="399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D5F5DD23-C40C-47FD-B324-AC9359E41F9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Quiz!! </a:t>
            </a:r>
          </a:p>
        </p:txBody>
      </p:sp>
      <p:cxnSp>
        <p:nvCxnSpPr>
          <p:cNvPr id="11" name="Straight Connector 10">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49104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710" y="635715"/>
            <a:ext cx="11142208" cy="2482136"/>
            <a:chOff x="409710" y="635715"/>
            <a:chExt cx="11142208" cy="2482136"/>
          </a:xfrm>
        </p:grpSpPr>
        <p:sp>
          <p:nvSpPr>
            <p:cNvPr id="17"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Rectangle 20">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FB292323-1F92-4BCE-A0AA-CB1A6DADBFD0}"/>
              </a:ext>
            </a:extLst>
          </p:cNvPr>
          <p:cNvSpPr>
            <a:spLocks noGrp="1"/>
          </p:cNvSpPr>
          <p:nvPr>
            <p:ph type="title"/>
          </p:nvPr>
        </p:nvSpPr>
        <p:spPr>
          <a:xfrm>
            <a:off x="1047280" y="759805"/>
            <a:ext cx="10306520" cy="1325563"/>
          </a:xfrm>
        </p:spPr>
        <p:txBody>
          <a:bodyPr>
            <a:normAutofit/>
          </a:bodyPr>
          <a:lstStyle/>
          <a:p>
            <a:r>
              <a:rPr lang="en-US" sz="4000">
                <a:solidFill>
                  <a:srgbClr val="FFFFFF"/>
                </a:solidFill>
                <a:cs typeface="Calibri Light"/>
              </a:rPr>
              <a:t>Question 1 </a:t>
            </a:r>
            <a:endParaRPr lang="en-US" sz="4000">
              <a:solidFill>
                <a:srgbClr val="FFFFFF"/>
              </a:solidFill>
            </a:endParaRPr>
          </a:p>
        </p:txBody>
      </p:sp>
      <p:sp>
        <p:nvSpPr>
          <p:cNvPr id="3" name="Content Placeholder 2">
            <a:extLst>
              <a:ext uri="{FF2B5EF4-FFF2-40B4-BE49-F238E27FC236}">
                <a16:creationId xmlns:a16="http://schemas.microsoft.com/office/drawing/2014/main" xmlns="" id="{4ACDD744-FB4C-4016-8397-8784A7C54B2B}"/>
              </a:ext>
            </a:extLst>
          </p:cNvPr>
          <p:cNvSpPr>
            <a:spLocks noGrp="1"/>
          </p:cNvSpPr>
          <p:nvPr>
            <p:ph idx="1"/>
          </p:nvPr>
        </p:nvSpPr>
        <p:spPr>
          <a:xfrm>
            <a:off x="1424904" y="2494450"/>
            <a:ext cx="4053545" cy="3563159"/>
          </a:xfrm>
        </p:spPr>
        <p:txBody>
          <a:bodyPr vert="horz" lIns="91440" tIns="45720" rIns="91440" bIns="45720" rtlCol="0">
            <a:normAutofit/>
          </a:bodyPr>
          <a:lstStyle/>
          <a:p>
            <a:r>
              <a:rPr lang="en-US" sz="2400">
                <a:cs typeface="Calibri"/>
              </a:rPr>
              <a:t>Where should the kick originate from?</a:t>
            </a:r>
          </a:p>
          <a:p>
            <a:r>
              <a:rPr lang="en-US" sz="2400">
                <a:cs typeface="Calibri"/>
              </a:rPr>
              <a:t>A--Toes </a:t>
            </a:r>
          </a:p>
          <a:p>
            <a:r>
              <a:rPr lang="en-US" sz="2400">
                <a:cs typeface="Calibri"/>
              </a:rPr>
              <a:t>B--Knees </a:t>
            </a:r>
          </a:p>
          <a:p>
            <a:r>
              <a:rPr lang="en-US" sz="2400">
                <a:cs typeface="Calibri"/>
              </a:rPr>
              <a:t>C--Hips </a:t>
            </a:r>
          </a:p>
        </p:txBody>
      </p:sp>
      <p:pic>
        <p:nvPicPr>
          <p:cNvPr id="4" name="Picture 4" descr="A picture containing water, sitting, man, young&#10;&#10;Description generated with very high confidence">
            <a:extLst>
              <a:ext uri="{FF2B5EF4-FFF2-40B4-BE49-F238E27FC236}">
                <a16:creationId xmlns:a16="http://schemas.microsoft.com/office/drawing/2014/main" xmlns="" id="{0F1842B6-BA05-4B4A-BC72-631E5E7154EF}"/>
              </a:ext>
            </a:extLst>
          </p:cNvPr>
          <p:cNvPicPr>
            <a:picLocks noChangeAspect="1"/>
          </p:cNvPicPr>
          <p:nvPr/>
        </p:nvPicPr>
        <p:blipFill rotWithShape="1">
          <a:blip r:embed="rId2"/>
          <a:srcRect t="33553" r="-1" b="15805"/>
          <a:stretch/>
        </p:blipFill>
        <p:spPr>
          <a:xfrm>
            <a:off x="6098892" y="2492376"/>
            <a:ext cx="4802404" cy="3563372"/>
          </a:xfrm>
          <a:prstGeom prst="rect">
            <a:avLst/>
          </a:prstGeom>
        </p:spPr>
      </p:pic>
    </p:spTree>
    <p:extLst>
      <p:ext uri="{BB962C8B-B14F-4D97-AF65-F5344CB8AC3E}">
        <p14:creationId xmlns:p14="http://schemas.microsoft.com/office/powerpoint/2010/main" val="5300179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67F3D231-82DA-4EA1-A496-8C750228718C}"/>
              </a:ext>
            </a:extLst>
          </p:cNvPr>
          <p:cNvSpPr>
            <a:spLocks noGrp="1"/>
          </p:cNvSpPr>
          <p:nvPr>
            <p:ph type="title"/>
          </p:nvPr>
        </p:nvSpPr>
        <p:spPr>
          <a:xfrm>
            <a:off x="1047280" y="759805"/>
            <a:ext cx="10306520" cy="1325563"/>
          </a:xfrm>
        </p:spPr>
        <p:txBody>
          <a:bodyPr>
            <a:normAutofit/>
          </a:bodyPr>
          <a:lstStyle/>
          <a:p>
            <a:r>
              <a:rPr lang="en-US" sz="4000">
                <a:solidFill>
                  <a:srgbClr val="FFFFFF"/>
                </a:solidFill>
                <a:cs typeface="Calibri Light"/>
              </a:rPr>
              <a:t>Question 2 </a:t>
            </a:r>
            <a:endParaRPr lang="en-US" sz="4000">
              <a:solidFill>
                <a:srgbClr val="FFFFFF"/>
              </a:solidFill>
            </a:endParaRPr>
          </a:p>
        </p:txBody>
      </p:sp>
      <p:sp>
        <p:nvSpPr>
          <p:cNvPr id="3" name="Content Placeholder 2">
            <a:extLst>
              <a:ext uri="{FF2B5EF4-FFF2-40B4-BE49-F238E27FC236}">
                <a16:creationId xmlns:a16="http://schemas.microsoft.com/office/drawing/2014/main" xmlns="" id="{C6B695BD-38F2-4E22-B60A-F1501FF86376}"/>
              </a:ext>
            </a:extLst>
          </p:cNvPr>
          <p:cNvSpPr>
            <a:spLocks noGrp="1"/>
          </p:cNvSpPr>
          <p:nvPr>
            <p:ph idx="1"/>
          </p:nvPr>
        </p:nvSpPr>
        <p:spPr>
          <a:xfrm>
            <a:off x="1424904" y="2494450"/>
            <a:ext cx="4053545" cy="3563159"/>
          </a:xfrm>
        </p:spPr>
        <p:txBody>
          <a:bodyPr vert="horz" lIns="91440" tIns="45720" rIns="91440" bIns="45720" rtlCol="0" anchor="t">
            <a:normAutofit/>
          </a:bodyPr>
          <a:lstStyle/>
          <a:p>
            <a:r>
              <a:rPr lang="en-US" sz="2400" dirty="0">
                <a:cs typeface="Calibri"/>
              </a:rPr>
              <a:t>Should your hands enter at...</a:t>
            </a:r>
          </a:p>
          <a:p>
            <a:r>
              <a:rPr lang="en-US" sz="2400" dirty="0">
                <a:cs typeface="Calibri"/>
              </a:rPr>
              <a:t>A--11 o'clock and 1 o'clock </a:t>
            </a:r>
          </a:p>
          <a:p>
            <a:r>
              <a:rPr lang="en-US" sz="2400" dirty="0">
                <a:cs typeface="Calibri"/>
              </a:rPr>
              <a:t>B--12 o'clock</a:t>
            </a:r>
          </a:p>
          <a:p>
            <a:r>
              <a:rPr lang="en-US" sz="2400" dirty="0">
                <a:cs typeface="Calibri"/>
              </a:rPr>
              <a:t>C--10 o'clock and 2 o'clock</a:t>
            </a:r>
          </a:p>
        </p:txBody>
      </p:sp>
      <p:pic>
        <p:nvPicPr>
          <p:cNvPr id="4" name="Picture 4" descr="A picture containing sport, swimming, blue, water&#10;&#10;Description generated with very high confidence">
            <a:extLst>
              <a:ext uri="{FF2B5EF4-FFF2-40B4-BE49-F238E27FC236}">
                <a16:creationId xmlns:a16="http://schemas.microsoft.com/office/drawing/2014/main" xmlns="" id="{40C7A75C-71E1-4536-9CB1-6E3839D89D16}"/>
              </a:ext>
            </a:extLst>
          </p:cNvPr>
          <p:cNvPicPr>
            <a:picLocks noChangeAspect="1"/>
          </p:cNvPicPr>
          <p:nvPr/>
        </p:nvPicPr>
        <p:blipFill rotWithShape="1">
          <a:blip r:embed="rId2"/>
          <a:srcRect l="8692"/>
          <a:stretch/>
        </p:blipFill>
        <p:spPr>
          <a:xfrm>
            <a:off x="6098892" y="2492376"/>
            <a:ext cx="4802404" cy="3563372"/>
          </a:xfrm>
          <a:prstGeom prst="rect">
            <a:avLst/>
          </a:prstGeom>
        </p:spPr>
      </p:pic>
    </p:spTree>
    <p:extLst>
      <p:ext uri="{BB962C8B-B14F-4D97-AF65-F5344CB8AC3E}">
        <p14:creationId xmlns:p14="http://schemas.microsoft.com/office/powerpoint/2010/main" val="12824899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4C0B10B-D2C4-4A54-AFAD-3D27DF88B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xmlns="" id="{B6BADB90-C74B-40D6-86DC-503F65FCE8D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409710" y="635715"/>
            <a:ext cx="11142208" cy="2482136"/>
            <a:chOff x="409710" y="635715"/>
            <a:chExt cx="11142208" cy="2482136"/>
          </a:xfrm>
        </p:grpSpPr>
        <p:sp>
          <p:nvSpPr>
            <p:cNvPr id="12" name="Freeform 44">
              <a:extLst>
                <a:ext uri="{FF2B5EF4-FFF2-40B4-BE49-F238E27FC236}">
                  <a16:creationId xmlns:a16="http://schemas.microsoft.com/office/drawing/2014/main" xmlns="" id="{6559431D-1886-4AE0-9B87-9AD2ECAB84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5">
              <a:extLst>
                <a:ext uri="{FF2B5EF4-FFF2-40B4-BE49-F238E27FC236}">
                  <a16:creationId xmlns:a16="http://schemas.microsoft.com/office/drawing/2014/main" xmlns="" id="{373850A5-B04A-4FCD-9E73-EE322167FB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6">
              <a:extLst>
                <a:ext uri="{FF2B5EF4-FFF2-40B4-BE49-F238E27FC236}">
                  <a16:creationId xmlns:a16="http://schemas.microsoft.com/office/drawing/2014/main" xmlns="" id="{82C18C67-80FA-4738-AA53-0AF2419F98E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xmlns="" id="{48543B1A-8BF5-4C63-8404-41B2EA70B33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xmlns="" id="{92DF5096-E051-498C-A3ED-CBA77A813AAC}"/>
                </a:ext>
                <a:ext uri="{C183D7F6-B498-43B3-948B-1728B52AA6E4}">
                  <adec:decorative xmlns:adec="http://schemas.microsoft.com/office/drawing/2017/decorative" xmlns="" val="1"/>
                </a:ext>
              </a:extLst>
            </p:cNvPr>
            <p:cNvSpPr>
              <a:spLocks noChangeArrowheads="1"/>
            </p:cNvSpPr>
            <p:nvPr>
              <p:extLst>
                <p:ext uri="{386F3935-93C4-4BCD-93E2-E3B085C9AB24}">
                  <p16:designElem xmlns:p16="http://schemas.microsoft.com/office/powerpoint/2015/main" xmlns=""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xmlns="" id="{1BD07CE1-1461-4AED-83EE-5144703EBE54}"/>
              </a:ext>
            </a:extLst>
          </p:cNvPr>
          <p:cNvSpPr>
            <a:spLocks noGrp="1"/>
          </p:cNvSpPr>
          <p:nvPr>
            <p:ph type="title"/>
          </p:nvPr>
        </p:nvSpPr>
        <p:spPr>
          <a:xfrm>
            <a:off x="1047280" y="759805"/>
            <a:ext cx="10306520" cy="1325563"/>
          </a:xfrm>
        </p:spPr>
        <p:txBody>
          <a:bodyPr>
            <a:normAutofit/>
          </a:bodyPr>
          <a:lstStyle/>
          <a:p>
            <a:r>
              <a:rPr lang="en-US" sz="4000">
                <a:solidFill>
                  <a:srgbClr val="FFFFFF"/>
                </a:solidFill>
                <a:cs typeface="Calibri Light"/>
              </a:rPr>
              <a:t>Question 3</a:t>
            </a:r>
            <a:endParaRPr lang="en-US" sz="4000">
              <a:solidFill>
                <a:srgbClr val="FFFFFF"/>
              </a:solidFill>
            </a:endParaRPr>
          </a:p>
        </p:txBody>
      </p:sp>
      <p:sp>
        <p:nvSpPr>
          <p:cNvPr id="3" name="Content Placeholder 2">
            <a:extLst>
              <a:ext uri="{FF2B5EF4-FFF2-40B4-BE49-F238E27FC236}">
                <a16:creationId xmlns:a16="http://schemas.microsoft.com/office/drawing/2014/main" xmlns="" id="{C569A0F1-4F8B-4894-9646-0A79F731DE81}"/>
              </a:ext>
            </a:extLst>
          </p:cNvPr>
          <p:cNvSpPr>
            <a:spLocks noGrp="1"/>
          </p:cNvSpPr>
          <p:nvPr>
            <p:ph idx="1"/>
          </p:nvPr>
        </p:nvSpPr>
        <p:spPr>
          <a:xfrm>
            <a:off x="1424904" y="2494450"/>
            <a:ext cx="4053545" cy="3563159"/>
          </a:xfrm>
        </p:spPr>
        <p:txBody>
          <a:bodyPr vert="horz" lIns="91440" tIns="45720" rIns="91440" bIns="45720" rtlCol="0">
            <a:normAutofit/>
          </a:bodyPr>
          <a:lstStyle/>
          <a:p>
            <a:r>
              <a:rPr lang="en-US" sz="2400">
                <a:cs typeface="Calibri"/>
              </a:rPr>
              <a:t>What is the fastest way to swim?</a:t>
            </a:r>
          </a:p>
          <a:p>
            <a:r>
              <a:rPr lang="en-US" sz="2400">
                <a:cs typeface="Calibri"/>
              </a:rPr>
              <a:t>A--freestyle</a:t>
            </a:r>
          </a:p>
          <a:p>
            <a:r>
              <a:rPr lang="en-US" sz="2400">
                <a:cs typeface="Calibri"/>
              </a:rPr>
              <a:t>B—underwater</a:t>
            </a:r>
          </a:p>
          <a:p>
            <a:r>
              <a:rPr lang="en-US" sz="2400">
                <a:cs typeface="Calibri"/>
              </a:rPr>
              <a:t>C—butterfly </a:t>
            </a:r>
          </a:p>
        </p:txBody>
      </p:sp>
      <p:pic>
        <p:nvPicPr>
          <p:cNvPr id="4" name="Picture 4" descr="A picture containing snow, skiing, outdoor, water&#10;&#10;Description generated with very high confidence">
            <a:extLst>
              <a:ext uri="{FF2B5EF4-FFF2-40B4-BE49-F238E27FC236}">
                <a16:creationId xmlns:a16="http://schemas.microsoft.com/office/drawing/2014/main" xmlns="" id="{9D45B6E3-F43E-4846-A0B5-6B5F003754DF}"/>
              </a:ext>
            </a:extLst>
          </p:cNvPr>
          <p:cNvPicPr>
            <a:picLocks noChangeAspect="1"/>
          </p:cNvPicPr>
          <p:nvPr/>
        </p:nvPicPr>
        <p:blipFill rotWithShape="1">
          <a:blip r:embed="rId2"/>
          <a:srcRect l="5009" r="5367" b="-1"/>
          <a:stretch/>
        </p:blipFill>
        <p:spPr>
          <a:xfrm>
            <a:off x="6098892" y="2492376"/>
            <a:ext cx="4802404" cy="3563372"/>
          </a:xfrm>
          <a:prstGeom prst="rect">
            <a:avLst/>
          </a:prstGeom>
        </p:spPr>
      </p:pic>
    </p:spTree>
    <p:extLst>
      <p:ext uri="{BB962C8B-B14F-4D97-AF65-F5344CB8AC3E}">
        <p14:creationId xmlns:p14="http://schemas.microsoft.com/office/powerpoint/2010/main" val="2718855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577148D-6C02-2640-97EF-57AD094AD560}"/>
              </a:ext>
            </a:extLst>
          </p:cNvPr>
          <p:cNvSpPr>
            <a:spLocks noGrp="1"/>
          </p:cNvSpPr>
          <p:nvPr>
            <p:ph type="title"/>
          </p:nvPr>
        </p:nvSpPr>
        <p:spPr>
          <a:xfrm>
            <a:off x="1286934" y="1286934"/>
            <a:ext cx="9618132" cy="790147"/>
          </a:xfrm>
          <a:solidFill>
            <a:schemeClr val="tx1"/>
          </a:solidFill>
        </p:spPr>
        <p:txBody>
          <a:bodyPr>
            <a:normAutofit/>
          </a:bodyPr>
          <a:lstStyle/>
          <a:p>
            <a:pPr algn="ctr"/>
            <a:r>
              <a:rPr lang="en-GB" sz="3200">
                <a:solidFill>
                  <a:schemeClr val="bg1"/>
                </a:solidFill>
              </a:rPr>
              <a:t>Body position </a:t>
            </a:r>
            <a:endParaRPr lang="en-US" sz="3200">
              <a:solidFill>
                <a:schemeClr val="bg1"/>
              </a:solidFill>
            </a:endParaRPr>
          </a:p>
        </p:txBody>
      </p:sp>
      <p:sp>
        <p:nvSpPr>
          <p:cNvPr id="3" name="Content Placeholder 2">
            <a:extLst>
              <a:ext uri="{FF2B5EF4-FFF2-40B4-BE49-F238E27FC236}">
                <a16:creationId xmlns:a16="http://schemas.microsoft.com/office/drawing/2014/main" xmlns="" id="{DF8C9551-5732-F343-9A4D-D75D98D13094}"/>
              </a:ext>
            </a:extLst>
          </p:cNvPr>
          <p:cNvSpPr>
            <a:spLocks noGrp="1"/>
          </p:cNvSpPr>
          <p:nvPr>
            <p:ph idx="1"/>
          </p:nvPr>
        </p:nvSpPr>
        <p:spPr>
          <a:xfrm>
            <a:off x="1286934" y="2365002"/>
            <a:ext cx="9618132" cy="1536382"/>
          </a:xfrm>
        </p:spPr>
        <p:txBody>
          <a:bodyPr>
            <a:normAutofit/>
          </a:bodyPr>
          <a:lstStyle/>
          <a:p>
            <a:r>
              <a:rPr lang="en-GB" sz="1300"/>
              <a:t> Horizontal and flat in the water </a:t>
            </a:r>
          </a:p>
          <a:p>
            <a:r>
              <a:rPr lang="en-GB" sz="1300"/>
              <a:t>Head relaxed and still </a:t>
            </a:r>
          </a:p>
          <a:p>
            <a:r>
              <a:rPr lang="en-US" sz="1300"/>
              <a:t>The hips and shoulders remain at or near the water surface but roll with the stroke. </a:t>
            </a:r>
            <a:endParaRPr lang="en-GB" sz="1300"/>
          </a:p>
          <a:p>
            <a:r>
              <a:rPr lang="en-US" sz="1300"/>
              <a:t>The legs and feet should be extended and remain together to</a:t>
            </a:r>
            <a:r>
              <a:rPr lang="en-GB" sz="1300"/>
              <a:t> increase </a:t>
            </a:r>
            <a:r>
              <a:rPr lang="en-US" sz="1300"/>
              <a:t>efficiency.</a:t>
            </a:r>
            <a:endParaRPr lang="en-GB" sz="1300"/>
          </a:p>
          <a:p>
            <a:r>
              <a:rPr lang="en-US" sz="1300"/>
              <a:t>The knees remain below the water surface as the legs kick</a:t>
            </a:r>
            <a:endParaRPr lang="en-GB" sz="1300"/>
          </a:p>
          <a:p>
            <a:endParaRPr lang="en-US" sz="1300"/>
          </a:p>
        </p:txBody>
      </p:sp>
      <p:pic>
        <p:nvPicPr>
          <p:cNvPr id="4" name="Picture 4">
            <a:extLst>
              <a:ext uri="{FF2B5EF4-FFF2-40B4-BE49-F238E27FC236}">
                <a16:creationId xmlns:a16="http://schemas.microsoft.com/office/drawing/2014/main" xmlns="" id="{F1015D2D-528A-F140-88F5-18129ECC4C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5202" y="4189306"/>
            <a:ext cx="6007649" cy="1381760"/>
          </a:xfrm>
          <a:prstGeom prst="rect">
            <a:avLst/>
          </a:prstGeom>
        </p:spPr>
      </p:pic>
      <p:pic>
        <p:nvPicPr>
          <p:cNvPr id="5" name="Picture 5" descr="A picture containing drawing&#10;&#10;Description generated with very high confidence">
            <a:extLst>
              <a:ext uri="{FF2B5EF4-FFF2-40B4-BE49-F238E27FC236}">
                <a16:creationId xmlns:a16="http://schemas.microsoft.com/office/drawing/2014/main" xmlns="" id="{22BBE23E-B6FA-4ED0-A1E9-8478FBC36A0E}"/>
              </a:ext>
            </a:extLst>
          </p:cNvPr>
          <p:cNvPicPr>
            <a:picLocks noChangeAspect="1"/>
          </p:cNvPicPr>
          <p:nvPr/>
        </p:nvPicPr>
        <p:blipFill>
          <a:blip r:embed="rId3"/>
          <a:stretch>
            <a:fillRect/>
          </a:stretch>
        </p:blipFill>
        <p:spPr>
          <a:xfrm>
            <a:off x="213986" y="187890"/>
            <a:ext cx="1367425" cy="1388302"/>
          </a:xfrm>
          <a:prstGeom prst="rect">
            <a:avLst/>
          </a:prstGeom>
        </p:spPr>
      </p:pic>
    </p:spTree>
    <p:extLst>
      <p:ext uri="{BB962C8B-B14F-4D97-AF65-F5344CB8AC3E}">
        <p14:creationId xmlns:p14="http://schemas.microsoft.com/office/powerpoint/2010/main" val="3506429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FED537-79A7-6040-9AA4-D86D4F513531}"/>
              </a:ext>
            </a:extLst>
          </p:cNvPr>
          <p:cNvSpPr>
            <a:spLocks noGrp="1"/>
          </p:cNvSpPr>
          <p:nvPr>
            <p:ph type="title"/>
          </p:nvPr>
        </p:nvSpPr>
        <p:spPr/>
        <p:txBody>
          <a:bodyPr/>
          <a:lstStyle/>
          <a:p>
            <a:r>
              <a:rPr lang="en-GB"/>
              <a:t>    The pull</a:t>
            </a:r>
            <a:endParaRPr lang="en-US"/>
          </a:p>
        </p:txBody>
      </p:sp>
      <p:sp>
        <p:nvSpPr>
          <p:cNvPr id="4" name="Cloud 3">
            <a:extLst>
              <a:ext uri="{FF2B5EF4-FFF2-40B4-BE49-F238E27FC236}">
                <a16:creationId xmlns:a16="http://schemas.microsoft.com/office/drawing/2014/main" xmlns="" id="{3D73B6CE-C438-6D4F-9CA1-23EAFC3BBB48}"/>
              </a:ext>
            </a:extLst>
          </p:cNvPr>
          <p:cNvSpPr/>
          <p:nvPr/>
        </p:nvSpPr>
        <p:spPr>
          <a:xfrm>
            <a:off x="4935874" y="3877488"/>
            <a:ext cx="2320251" cy="2320251"/>
          </a:xfrm>
          <a:prstGeom prst="clou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The pull</a:t>
            </a:r>
            <a:endParaRPr lang="en-US">
              <a:solidFill>
                <a:schemeClr val="tx1"/>
              </a:solidFill>
            </a:endParaRPr>
          </a:p>
        </p:txBody>
      </p:sp>
      <p:cxnSp>
        <p:nvCxnSpPr>
          <p:cNvPr id="5" name="Straight Arrow Connector 4">
            <a:extLst>
              <a:ext uri="{FF2B5EF4-FFF2-40B4-BE49-F238E27FC236}">
                <a16:creationId xmlns:a16="http://schemas.microsoft.com/office/drawing/2014/main" xmlns="" id="{8A505324-5ABC-FC42-866E-746FAE1BA420}"/>
              </a:ext>
            </a:extLst>
          </p:cNvPr>
          <p:cNvCxnSpPr>
            <a:cxnSpLocks/>
          </p:cNvCxnSpPr>
          <p:nvPr/>
        </p:nvCxnSpPr>
        <p:spPr>
          <a:xfrm flipV="1">
            <a:off x="7048156" y="3389808"/>
            <a:ext cx="3491059" cy="802427"/>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xmlns="" id="{5F31C874-A7E7-BE4A-861A-18820E836FC6}"/>
              </a:ext>
            </a:extLst>
          </p:cNvPr>
          <p:cNvCxnSpPr>
            <a:cxnSpLocks/>
          </p:cNvCxnSpPr>
          <p:nvPr/>
        </p:nvCxnSpPr>
        <p:spPr>
          <a:xfrm>
            <a:off x="7179411" y="4755019"/>
            <a:ext cx="2928191" cy="406172"/>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xmlns="" id="{CA4EDF35-1C33-724C-974A-0EA6B2F778CC}"/>
              </a:ext>
            </a:extLst>
          </p:cNvPr>
          <p:cNvCxnSpPr>
            <a:cxnSpLocks/>
          </p:cNvCxnSpPr>
          <p:nvPr/>
        </p:nvCxnSpPr>
        <p:spPr>
          <a:xfrm flipV="1">
            <a:off x="3770957" y="4683785"/>
            <a:ext cx="1319342" cy="592251"/>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xmlns="" id="{4233DE08-3883-4B45-80F1-4779317CC164}"/>
              </a:ext>
            </a:extLst>
          </p:cNvPr>
          <p:cNvCxnSpPr>
            <a:cxnSpLocks/>
          </p:cNvCxnSpPr>
          <p:nvPr/>
        </p:nvCxnSpPr>
        <p:spPr>
          <a:xfrm flipH="1" flipV="1">
            <a:off x="2260465" y="4214406"/>
            <a:ext cx="2908185" cy="212774"/>
          </a:xfrm>
          <a:prstGeom prst="straightConnector1">
            <a:avLst/>
          </a:prstGeom>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xmlns="" id="{D1F69F4C-BF4C-1749-81F2-CFECAB9E77CC}"/>
              </a:ext>
            </a:extLst>
          </p:cNvPr>
          <p:cNvCxnSpPr>
            <a:cxnSpLocks/>
          </p:cNvCxnSpPr>
          <p:nvPr/>
        </p:nvCxnSpPr>
        <p:spPr>
          <a:xfrm>
            <a:off x="6941869" y="5527453"/>
            <a:ext cx="1061327" cy="659456"/>
          </a:xfrm>
          <a:prstGeom prst="straightConnector1">
            <a:avLst/>
          </a:prstGeom>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xmlns="" id="{2DE7061D-21AB-BB40-977D-6BC6A924CB11}"/>
              </a:ext>
            </a:extLst>
          </p:cNvPr>
          <p:cNvSpPr/>
          <p:nvPr/>
        </p:nvSpPr>
        <p:spPr>
          <a:xfrm>
            <a:off x="777843" y="3432202"/>
            <a:ext cx="1492594" cy="14925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Recovery </a:t>
            </a:r>
            <a:endParaRPr lang="en-US">
              <a:solidFill>
                <a:schemeClr val="tx1"/>
              </a:solidFill>
            </a:endParaRPr>
          </a:p>
        </p:txBody>
      </p:sp>
      <p:sp>
        <p:nvSpPr>
          <p:cNvPr id="38" name="Rectangle: Rounded Corners 37">
            <a:extLst>
              <a:ext uri="{FF2B5EF4-FFF2-40B4-BE49-F238E27FC236}">
                <a16:creationId xmlns:a16="http://schemas.microsoft.com/office/drawing/2014/main" xmlns="" id="{5AEBF59D-C900-9740-969D-527A88A54C95}"/>
              </a:ext>
            </a:extLst>
          </p:cNvPr>
          <p:cNvSpPr/>
          <p:nvPr/>
        </p:nvSpPr>
        <p:spPr>
          <a:xfrm>
            <a:off x="2539856" y="5031463"/>
            <a:ext cx="1492594" cy="14925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Downward sweep</a:t>
            </a:r>
            <a:endParaRPr lang="en-US">
              <a:solidFill>
                <a:schemeClr val="tx1"/>
              </a:solidFill>
            </a:endParaRPr>
          </a:p>
        </p:txBody>
      </p:sp>
      <p:sp>
        <p:nvSpPr>
          <p:cNvPr id="39" name="Rectangle: Rounded Corners 38">
            <a:extLst>
              <a:ext uri="{FF2B5EF4-FFF2-40B4-BE49-F238E27FC236}">
                <a16:creationId xmlns:a16="http://schemas.microsoft.com/office/drawing/2014/main" xmlns="" id="{0A08D555-E661-4E48-9E7E-2D02E10DA216}"/>
              </a:ext>
            </a:extLst>
          </p:cNvPr>
          <p:cNvSpPr/>
          <p:nvPr/>
        </p:nvSpPr>
        <p:spPr>
          <a:xfrm>
            <a:off x="7962007" y="5439346"/>
            <a:ext cx="1357694" cy="135769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Upward sweep</a:t>
            </a:r>
            <a:endParaRPr lang="en-US">
              <a:solidFill>
                <a:schemeClr val="tx1"/>
              </a:solidFill>
            </a:endParaRPr>
          </a:p>
        </p:txBody>
      </p:sp>
      <p:sp>
        <p:nvSpPr>
          <p:cNvPr id="40" name="Rectangle: Rounded Corners 39">
            <a:extLst>
              <a:ext uri="{FF2B5EF4-FFF2-40B4-BE49-F238E27FC236}">
                <a16:creationId xmlns:a16="http://schemas.microsoft.com/office/drawing/2014/main" xmlns="" id="{D46F5358-B4A9-9649-AD05-C2F04EBD89A2}"/>
              </a:ext>
            </a:extLst>
          </p:cNvPr>
          <p:cNvSpPr/>
          <p:nvPr/>
        </p:nvSpPr>
        <p:spPr>
          <a:xfrm>
            <a:off x="10121525" y="4785384"/>
            <a:ext cx="1419755" cy="14197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Downward sweep</a:t>
            </a:r>
            <a:endParaRPr lang="en-US">
              <a:solidFill>
                <a:schemeClr val="tx1"/>
              </a:solidFill>
            </a:endParaRPr>
          </a:p>
        </p:txBody>
      </p:sp>
      <p:sp>
        <p:nvSpPr>
          <p:cNvPr id="41" name="Rectangle: Rounded Corners 40">
            <a:extLst>
              <a:ext uri="{FF2B5EF4-FFF2-40B4-BE49-F238E27FC236}">
                <a16:creationId xmlns:a16="http://schemas.microsoft.com/office/drawing/2014/main" xmlns="" id="{65F5A1C4-F8D8-D744-901F-1B7AE37020B6}"/>
              </a:ext>
            </a:extLst>
          </p:cNvPr>
          <p:cNvSpPr/>
          <p:nvPr/>
        </p:nvSpPr>
        <p:spPr>
          <a:xfrm>
            <a:off x="10547149" y="2836738"/>
            <a:ext cx="1377779" cy="1377779"/>
          </a:xfrm>
          <a:prstGeom prst="roundRect">
            <a:avLst>
              <a:gd name="adj" fmla="val 2902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tx1"/>
                </a:solidFill>
              </a:rPr>
              <a:t>entry</a:t>
            </a:r>
            <a:endParaRPr lang="en-US"/>
          </a:p>
        </p:txBody>
      </p:sp>
      <p:sp>
        <p:nvSpPr>
          <p:cNvPr id="3" name="TextBox 2">
            <a:extLst>
              <a:ext uri="{FF2B5EF4-FFF2-40B4-BE49-F238E27FC236}">
                <a16:creationId xmlns:a16="http://schemas.microsoft.com/office/drawing/2014/main" xmlns="" id="{495442BB-F844-49AD-B459-397BCCE0DDCD}"/>
              </a:ext>
            </a:extLst>
          </p:cNvPr>
          <p:cNvSpPr txBox="1"/>
          <p:nvPr/>
        </p:nvSpPr>
        <p:spPr>
          <a:xfrm>
            <a:off x="253042" y="4566249"/>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cs typeface="Calibri"/>
            </a:endParaRPr>
          </a:p>
        </p:txBody>
      </p:sp>
      <p:pic>
        <p:nvPicPr>
          <p:cNvPr id="6" name="Picture 6">
            <a:hlinkClick r:id="" action="ppaction://media"/>
            <a:extLst>
              <a:ext uri="{FF2B5EF4-FFF2-40B4-BE49-F238E27FC236}">
                <a16:creationId xmlns:a16="http://schemas.microsoft.com/office/drawing/2014/main" xmlns="" id="{0121CC22-C41A-43D6-A016-23E2B2E33FCA}"/>
              </a:ext>
            </a:extLst>
          </p:cNvPr>
          <p:cNvPicPr>
            <a:picLocks noRot="1" noChangeAspect="1"/>
          </p:cNvPicPr>
          <p:nvPr>
            <a:videoFile r:link="rId1"/>
          </p:nvPr>
        </p:nvPicPr>
        <p:blipFill>
          <a:blip r:embed="rId3"/>
          <a:stretch>
            <a:fillRect/>
          </a:stretch>
        </p:blipFill>
        <p:spPr>
          <a:xfrm>
            <a:off x="4289180" y="82238"/>
            <a:ext cx="5606978" cy="3346019"/>
          </a:xfrm>
          <a:prstGeom prst="rect">
            <a:avLst/>
          </a:prstGeom>
        </p:spPr>
      </p:pic>
      <p:pic>
        <p:nvPicPr>
          <p:cNvPr id="7" name="Picture 8" descr="A picture containing drawing&#10;&#10;Description generated with very high confidence">
            <a:extLst>
              <a:ext uri="{FF2B5EF4-FFF2-40B4-BE49-F238E27FC236}">
                <a16:creationId xmlns:a16="http://schemas.microsoft.com/office/drawing/2014/main" xmlns="" id="{4CBE813D-E081-48FC-94C8-14E4B5EB936B}"/>
              </a:ext>
            </a:extLst>
          </p:cNvPr>
          <p:cNvPicPr>
            <a:picLocks noChangeAspect="1"/>
          </p:cNvPicPr>
          <p:nvPr/>
        </p:nvPicPr>
        <p:blipFill>
          <a:blip r:embed="rId4"/>
          <a:stretch>
            <a:fillRect/>
          </a:stretch>
        </p:blipFill>
        <p:spPr>
          <a:xfrm>
            <a:off x="203548" y="208766"/>
            <a:ext cx="1158658" cy="1179534"/>
          </a:xfrm>
          <a:prstGeom prst="rect">
            <a:avLst/>
          </a:prstGeom>
        </p:spPr>
      </p:pic>
    </p:spTree>
    <p:extLst>
      <p:ext uri="{BB962C8B-B14F-4D97-AF65-F5344CB8AC3E}">
        <p14:creationId xmlns:p14="http://schemas.microsoft.com/office/powerpoint/2010/main" val="2162169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CE78FC-0ACC-7548-B917-D88C9BC65C71}"/>
              </a:ext>
            </a:extLst>
          </p:cNvPr>
          <p:cNvSpPr>
            <a:spLocks noGrp="1"/>
          </p:cNvSpPr>
          <p:nvPr>
            <p:ph type="title"/>
          </p:nvPr>
        </p:nvSpPr>
        <p:spPr/>
        <p:txBody>
          <a:bodyPr/>
          <a:lstStyle/>
          <a:p>
            <a:r>
              <a:rPr lang="en-GB"/>
              <a:t>      The kick</a:t>
            </a:r>
            <a:endParaRPr lang="en-US"/>
          </a:p>
        </p:txBody>
      </p:sp>
      <p:sp>
        <p:nvSpPr>
          <p:cNvPr id="3" name="Content Placeholder 2">
            <a:extLst>
              <a:ext uri="{FF2B5EF4-FFF2-40B4-BE49-F238E27FC236}">
                <a16:creationId xmlns:a16="http://schemas.microsoft.com/office/drawing/2014/main" xmlns="" id="{6E66233C-786B-F648-B885-3C6FD27A666F}"/>
              </a:ext>
            </a:extLst>
          </p:cNvPr>
          <p:cNvSpPr>
            <a:spLocks noGrp="1"/>
          </p:cNvSpPr>
          <p:nvPr>
            <p:ph idx="1"/>
          </p:nvPr>
        </p:nvSpPr>
        <p:spPr/>
        <p:txBody>
          <a:bodyPr>
            <a:noAutofit/>
          </a:bodyPr>
          <a:lstStyle/>
          <a:p>
            <a:r>
              <a:rPr lang="en-US" sz="2000" b="1">
                <a:solidFill>
                  <a:srgbClr val="32373C"/>
                </a:solidFill>
              </a:rPr>
              <a:t>1.</a:t>
            </a:r>
            <a:r>
              <a:rPr lang="en-US" sz="2000" b="0">
                <a:solidFill>
                  <a:srgbClr val="32373C"/>
                </a:solidFill>
              </a:rPr>
              <a:t>  Legs should be stretched out with toes pointed </a:t>
            </a:r>
            <a:endParaRPr lang="en-GB" sz="2000" b="0">
              <a:solidFill>
                <a:srgbClr val="32373C"/>
              </a:solidFill>
            </a:endParaRPr>
          </a:p>
          <a:p>
            <a:r>
              <a:rPr lang="en-US" sz="2000" b="1">
                <a:solidFill>
                  <a:srgbClr val="32373C"/>
                </a:solidFill>
              </a:rPr>
              <a:t>2.</a:t>
            </a:r>
            <a:r>
              <a:rPr lang="en-US" sz="2000" b="0">
                <a:solidFill>
                  <a:srgbClr val="32373C"/>
                </a:solidFill>
              </a:rPr>
              <a:t>  Ankles should be relaxed and loose allowing the feet to kick in a 'flipper' like action</a:t>
            </a:r>
            <a:endParaRPr lang="en-GB" sz="2000" b="0">
              <a:solidFill>
                <a:srgbClr val="32373C"/>
              </a:solidFill>
            </a:endParaRPr>
          </a:p>
          <a:p>
            <a:r>
              <a:rPr lang="en-US" sz="2000" b="1">
                <a:solidFill>
                  <a:srgbClr val="32373C"/>
                </a:solidFill>
              </a:rPr>
              <a:t>3.</a:t>
            </a:r>
            <a:r>
              <a:rPr lang="en-US" sz="2000" b="0">
                <a:solidFill>
                  <a:srgbClr val="32373C"/>
                </a:solidFill>
              </a:rPr>
              <a:t>  The kick should originate from the hip and not from the knee, so the whole leg performs the </a:t>
            </a:r>
            <a:r>
              <a:rPr lang="en-GB" sz="2000" b="0">
                <a:solidFill>
                  <a:srgbClr val="32373C"/>
                </a:solidFill>
              </a:rPr>
              <a:t>kick</a:t>
            </a:r>
            <a:r>
              <a:rPr lang="en-GB" sz="2000" b="1">
                <a:solidFill>
                  <a:srgbClr val="32373C"/>
                </a:solidFill>
              </a:rPr>
              <a:t>.</a:t>
            </a:r>
            <a:endParaRPr lang="en-GB" sz="2000" b="0">
              <a:solidFill>
                <a:srgbClr val="32373C"/>
              </a:solidFill>
            </a:endParaRPr>
          </a:p>
          <a:p>
            <a:r>
              <a:rPr lang="en-GB" sz="2000">
                <a:solidFill>
                  <a:srgbClr val="32373C"/>
                </a:solidFill>
              </a:rPr>
              <a:t>4.  The knee should bend slightly and then straighten as the leg kicks upwards, with the upper surface area of the foot providing the power part of the kick</a:t>
            </a:r>
          </a:p>
          <a:p>
            <a:r>
              <a:rPr lang="en-GB" sz="2000">
                <a:solidFill>
                  <a:srgbClr val="32373C"/>
                </a:solidFill>
              </a:rPr>
              <a:t>5.  The toes should create a small splash slightly breaking the water surface </a:t>
            </a:r>
            <a:endParaRPr lang="en-US" sz="2000"/>
          </a:p>
        </p:txBody>
      </p:sp>
      <p:pic>
        <p:nvPicPr>
          <p:cNvPr id="4" name="Picture 4">
            <a:extLst>
              <a:ext uri="{FF2B5EF4-FFF2-40B4-BE49-F238E27FC236}">
                <a16:creationId xmlns:a16="http://schemas.microsoft.com/office/drawing/2014/main" xmlns="" id="{D852AD29-C00A-244E-A252-133BDA0B95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4937" y="4627701"/>
            <a:ext cx="5562125" cy="1549262"/>
          </a:xfrm>
          <a:prstGeom prst="rect">
            <a:avLst/>
          </a:prstGeom>
        </p:spPr>
      </p:pic>
      <p:pic>
        <p:nvPicPr>
          <p:cNvPr id="5" name="Picture 5" descr="A picture containing drawing&#10;&#10;Description generated with very high confidence">
            <a:extLst>
              <a:ext uri="{FF2B5EF4-FFF2-40B4-BE49-F238E27FC236}">
                <a16:creationId xmlns:a16="http://schemas.microsoft.com/office/drawing/2014/main" xmlns="" id="{64435B40-CEBF-484C-8152-46A67D38A392}"/>
              </a:ext>
            </a:extLst>
          </p:cNvPr>
          <p:cNvPicPr>
            <a:picLocks noChangeAspect="1"/>
          </p:cNvPicPr>
          <p:nvPr/>
        </p:nvPicPr>
        <p:blipFill>
          <a:blip r:embed="rId3"/>
          <a:stretch>
            <a:fillRect/>
          </a:stretch>
        </p:blipFill>
        <p:spPr>
          <a:xfrm>
            <a:off x="224425" y="302712"/>
            <a:ext cx="1231727" cy="1221288"/>
          </a:xfrm>
          <a:prstGeom prst="rect">
            <a:avLst/>
          </a:prstGeom>
        </p:spPr>
      </p:pic>
    </p:spTree>
    <p:extLst>
      <p:ext uri="{BB962C8B-B14F-4D97-AF65-F5344CB8AC3E}">
        <p14:creationId xmlns:p14="http://schemas.microsoft.com/office/powerpoint/2010/main" val="627282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8CA6A7-831F-3E48-96BC-C65DA615E0ED}"/>
              </a:ext>
            </a:extLst>
          </p:cNvPr>
          <p:cNvSpPr>
            <a:spLocks noGrp="1"/>
          </p:cNvSpPr>
          <p:nvPr>
            <p:ph type="ctrTitle"/>
          </p:nvPr>
        </p:nvSpPr>
        <p:spPr/>
        <p:txBody>
          <a:bodyPr/>
          <a:lstStyle/>
          <a:p>
            <a:r>
              <a:rPr lang="en-US"/>
              <a:t>Backstroke stroke efficiency</a:t>
            </a:r>
          </a:p>
        </p:txBody>
      </p:sp>
      <p:sp>
        <p:nvSpPr>
          <p:cNvPr id="3" name="Subtitle 2">
            <a:extLst>
              <a:ext uri="{FF2B5EF4-FFF2-40B4-BE49-F238E27FC236}">
                <a16:creationId xmlns:a16="http://schemas.microsoft.com/office/drawing/2014/main" xmlns="" id="{02117562-A34F-9D45-BAF0-49CAAEE67C76}"/>
              </a:ext>
            </a:extLst>
          </p:cNvPr>
          <p:cNvSpPr>
            <a:spLocks noGrp="1"/>
          </p:cNvSpPr>
          <p:nvPr>
            <p:ph type="subTitle" idx="1"/>
          </p:nvPr>
        </p:nvSpPr>
        <p:spPr/>
        <p:txBody>
          <a:bodyPr vert="horz" lIns="91440" tIns="45720" rIns="91440" bIns="45720" rtlCol="0" anchor="t">
            <a:normAutofit/>
          </a:bodyPr>
          <a:lstStyle/>
          <a:p>
            <a:r>
              <a:rPr lang="en-US"/>
              <a:t>Luke Ruggles</a:t>
            </a:r>
            <a:endParaRPr lang="en-US" dirty="0"/>
          </a:p>
          <a:p>
            <a:r>
              <a:rPr lang="en-US">
                <a:cs typeface="Calibri"/>
              </a:rPr>
              <a:t>Best events: 200 back and 200 breast </a:t>
            </a:r>
          </a:p>
        </p:txBody>
      </p:sp>
      <p:pic>
        <p:nvPicPr>
          <p:cNvPr id="4" name="Picture 4" descr="A picture containing drawing&#10;&#10;Description generated with very high confidence">
            <a:extLst>
              <a:ext uri="{FF2B5EF4-FFF2-40B4-BE49-F238E27FC236}">
                <a16:creationId xmlns:a16="http://schemas.microsoft.com/office/drawing/2014/main" xmlns="" id="{E452C3D1-E4E8-4D65-B71E-3EE1B93FD63A}"/>
              </a:ext>
            </a:extLst>
          </p:cNvPr>
          <p:cNvPicPr>
            <a:picLocks noChangeAspect="1"/>
          </p:cNvPicPr>
          <p:nvPr/>
        </p:nvPicPr>
        <p:blipFill>
          <a:blip r:embed="rId2"/>
          <a:stretch>
            <a:fillRect/>
          </a:stretch>
        </p:blipFill>
        <p:spPr>
          <a:xfrm>
            <a:off x="276616" y="187890"/>
            <a:ext cx="1242165" cy="1242165"/>
          </a:xfrm>
          <a:prstGeom prst="rect">
            <a:avLst/>
          </a:prstGeom>
        </p:spPr>
      </p:pic>
    </p:spTree>
    <p:extLst>
      <p:ext uri="{BB962C8B-B14F-4D97-AF65-F5344CB8AC3E}">
        <p14:creationId xmlns:p14="http://schemas.microsoft.com/office/powerpoint/2010/main" val="1049820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xmlns=""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FC19179B-CB09-4E46-9D16-21863D9983AF}"/>
              </a:ext>
            </a:extLst>
          </p:cNvPr>
          <p:cNvSpPr>
            <a:spLocks noGrp="1"/>
          </p:cNvSpPr>
          <p:nvPr>
            <p:ph type="title"/>
          </p:nvPr>
        </p:nvSpPr>
        <p:spPr>
          <a:xfrm>
            <a:off x="640079" y="2053641"/>
            <a:ext cx="3669161" cy="2760098"/>
          </a:xfrm>
        </p:spPr>
        <p:txBody>
          <a:bodyPr>
            <a:normAutofit/>
          </a:bodyPr>
          <a:lstStyle/>
          <a:p>
            <a:r>
              <a:rPr lang="en-US">
                <a:solidFill>
                  <a:srgbClr val="FFFFFF"/>
                </a:solidFill>
              </a:rPr>
              <a:t>Key Points, stroke efficiency</a:t>
            </a:r>
          </a:p>
        </p:txBody>
      </p:sp>
      <p:sp>
        <p:nvSpPr>
          <p:cNvPr id="3" name="Content Placeholder 2">
            <a:extLst>
              <a:ext uri="{FF2B5EF4-FFF2-40B4-BE49-F238E27FC236}">
                <a16:creationId xmlns:a16="http://schemas.microsoft.com/office/drawing/2014/main" xmlns="" id="{7F57A81B-2F43-294D-BE1B-28E790B27C82}"/>
              </a:ext>
            </a:extLst>
          </p:cNvPr>
          <p:cNvSpPr>
            <a:spLocks noGrp="1"/>
          </p:cNvSpPr>
          <p:nvPr>
            <p:ph idx="1"/>
          </p:nvPr>
        </p:nvSpPr>
        <p:spPr>
          <a:xfrm>
            <a:off x="5960893" y="260162"/>
            <a:ext cx="5306084" cy="1251775"/>
          </a:xfrm>
        </p:spPr>
        <p:txBody>
          <a:bodyPr anchor="ctr">
            <a:normAutofit/>
          </a:bodyPr>
          <a:lstStyle/>
          <a:p>
            <a:pPr marL="0" indent="0">
              <a:buNone/>
            </a:pPr>
            <a:r>
              <a:rPr lang="en-US" sz="1800">
                <a:solidFill>
                  <a:srgbClr val="000000"/>
                </a:solidFill>
              </a:rPr>
              <a:t>Is </a:t>
            </a:r>
            <a:r>
              <a:rPr lang="en-GB" sz="1800"/>
              <a:t>where you're going at a faster Speed and with less strokes, meaning you are using less energy per stroke which means that you're becoming more efficient.</a:t>
            </a:r>
            <a:endParaRPr lang="en-US" sz="1800">
              <a:solidFill>
                <a:srgbClr val="000000"/>
              </a:solidFill>
            </a:endParaRPr>
          </a:p>
          <a:p>
            <a:endParaRPr lang="en-US" sz="2400">
              <a:solidFill>
                <a:srgbClr val="000000"/>
              </a:solidFill>
            </a:endParaRPr>
          </a:p>
        </p:txBody>
      </p:sp>
      <p:sp>
        <p:nvSpPr>
          <p:cNvPr id="4" name="TextBox 3">
            <a:extLst>
              <a:ext uri="{FF2B5EF4-FFF2-40B4-BE49-F238E27FC236}">
                <a16:creationId xmlns:a16="http://schemas.microsoft.com/office/drawing/2014/main" xmlns="" id="{9687AA82-AA84-2145-9AFA-C7585D336C61}"/>
              </a:ext>
            </a:extLst>
          </p:cNvPr>
          <p:cNvSpPr txBox="1"/>
          <p:nvPr/>
        </p:nvSpPr>
        <p:spPr>
          <a:xfrm>
            <a:off x="7943849" y="1176478"/>
            <a:ext cx="4114800" cy="1754326"/>
          </a:xfrm>
          <a:prstGeom prst="rect">
            <a:avLst/>
          </a:prstGeom>
          <a:noFill/>
        </p:spPr>
        <p:txBody>
          <a:bodyPr wrap="square" rtlCol="0">
            <a:spAutoFit/>
          </a:bodyPr>
          <a:lstStyle/>
          <a:p>
            <a:r>
              <a:rPr lang="en-US">
                <a:solidFill>
                  <a:srgbClr val="000000"/>
                </a:solidFill>
              </a:rPr>
              <a:t>Body positioning- head neutral looking at ceiling, shoulders out water on rotation, flat back. All help to maintain high correct body position making you more stream and having a more efficient/effective stroke.</a:t>
            </a:r>
          </a:p>
        </p:txBody>
      </p:sp>
      <p:sp>
        <p:nvSpPr>
          <p:cNvPr id="5" name="TextBox 4">
            <a:extLst>
              <a:ext uri="{FF2B5EF4-FFF2-40B4-BE49-F238E27FC236}">
                <a16:creationId xmlns:a16="http://schemas.microsoft.com/office/drawing/2014/main" xmlns="" id="{547857E4-C2B1-D84A-901D-A5AB9C88EB9E}"/>
              </a:ext>
            </a:extLst>
          </p:cNvPr>
          <p:cNvSpPr txBox="1"/>
          <p:nvPr/>
        </p:nvSpPr>
        <p:spPr>
          <a:xfrm>
            <a:off x="5960893" y="3133361"/>
            <a:ext cx="5169070" cy="2031325"/>
          </a:xfrm>
          <a:prstGeom prst="rect">
            <a:avLst/>
          </a:prstGeom>
          <a:noFill/>
        </p:spPr>
        <p:txBody>
          <a:bodyPr wrap="square" rtlCol="0">
            <a:spAutoFit/>
          </a:bodyPr>
          <a:lstStyle/>
          <a:p>
            <a:r>
              <a:rPr lang="en-US">
                <a:solidFill>
                  <a:srgbClr val="000000"/>
                </a:solidFill>
              </a:rPr>
              <a:t>Stroke- pink enters first, palm facing outwards, at 11/1 O’clock, high elbow on on pull, pressing with forearm and then upper arm following, accelerate through underwater pulling close to the body, relaxed wrist on recovery, extend at shoulders to reach further.</a:t>
            </a:r>
          </a:p>
          <a:p>
            <a:endParaRPr lang="en-US"/>
          </a:p>
        </p:txBody>
      </p:sp>
      <p:sp>
        <p:nvSpPr>
          <p:cNvPr id="6" name="TextBox 5">
            <a:extLst>
              <a:ext uri="{FF2B5EF4-FFF2-40B4-BE49-F238E27FC236}">
                <a16:creationId xmlns:a16="http://schemas.microsoft.com/office/drawing/2014/main" xmlns="" id="{D96C152B-5926-E945-AF8C-C9E3BB940997}"/>
              </a:ext>
            </a:extLst>
          </p:cNvPr>
          <p:cNvSpPr txBox="1"/>
          <p:nvPr/>
        </p:nvSpPr>
        <p:spPr>
          <a:xfrm>
            <a:off x="7943849" y="4813247"/>
            <a:ext cx="4114800" cy="1477328"/>
          </a:xfrm>
          <a:prstGeom prst="rect">
            <a:avLst/>
          </a:prstGeom>
          <a:noFill/>
        </p:spPr>
        <p:txBody>
          <a:bodyPr wrap="square" rtlCol="0">
            <a:spAutoFit/>
          </a:bodyPr>
          <a:lstStyle/>
          <a:p>
            <a:r>
              <a:rPr lang="en-US"/>
              <a:t>Kick- stronger kick= more propulsion/force, extend ankles, point toes, straight leg on upbeat, slightly bent knee on downbeat, kick from hip for more range.</a:t>
            </a:r>
          </a:p>
        </p:txBody>
      </p:sp>
      <p:pic>
        <p:nvPicPr>
          <p:cNvPr id="7" name="Picture 6"/>
          <p:cNvPicPr>
            <a:picLocks noChangeAspect="1"/>
          </p:cNvPicPr>
          <p:nvPr/>
        </p:nvPicPr>
        <p:blipFill>
          <a:blip r:embed="rId4"/>
          <a:stretch>
            <a:fillRect/>
          </a:stretch>
        </p:blipFill>
        <p:spPr>
          <a:xfrm>
            <a:off x="5181736" y="1280249"/>
            <a:ext cx="2762113" cy="1546783"/>
          </a:xfrm>
          <a:prstGeom prst="rect">
            <a:avLst/>
          </a:prstGeom>
        </p:spPr>
      </p:pic>
      <p:pic>
        <p:nvPicPr>
          <p:cNvPr id="9" name="Picture 8"/>
          <p:cNvPicPr>
            <a:picLocks noChangeAspect="1"/>
          </p:cNvPicPr>
          <p:nvPr/>
        </p:nvPicPr>
        <p:blipFill>
          <a:blip r:embed="rId5"/>
          <a:stretch>
            <a:fillRect/>
          </a:stretch>
        </p:blipFill>
        <p:spPr>
          <a:xfrm>
            <a:off x="5181736" y="4954844"/>
            <a:ext cx="2762113" cy="1546783"/>
          </a:xfrm>
          <a:prstGeom prst="rect">
            <a:avLst/>
          </a:prstGeom>
        </p:spPr>
      </p:pic>
      <p:pic>
        <p:nvPicPr>
          <p:cNvPr id="11" name="Picture 12" descr="A picture containing drawing&#10;&#10;Description generated with very high confidence">
            <a:extLst>
              <a:ext uri="{FF2B5EF4-FFF2-40B4-BE49-F238E27FC236}">
                <a16:creationId xmlns:a16="http://schemas.microsoft.com/office/drawing/2014/main" xmlns="" id="{1C9BD93B-CDD4-4D2A-B4E9-2062A851A9A5}"/>
              </a:ext>
            </a:extLst>
          </p:cNvPr>
          <p:cNvPicPr>
            <a:picLocks noChangeAspect="1"/>
          </p:cNvPicPr>
          <p:nvPr/>
        </p:nvPicPr>
        <p:blipFill>
          <a:blip r:embed="rId6"/>
          <a:stretch>
            <a:fillRect/>
          </a:stretch>
        </p:blipFill>
        <p:spPr>
          <a:xfrm>
            <a:off x="287055" y="260959"/>
            <a:ext cx="1252603" cy="1252603"/>
          </a:xfrm>
          <a:prstGeom prst="rect">
            <a:avLst/>
          </a:prstGeom>
        </p:spPr>
      </p:pic>
    </p:spTree>
    <p:extLst>
      <p:ext uri="{BB962C8B-B14F-4D97-AF65-F5344CB8AC3E}">
        <p14:creationId xmlns:p14="http://schemas.microsoft.com/office/powerpoint/2010/main" val="2474380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164D969-46F1-44FC-B488-3FA68C67756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01707"/>
            <a:ext cx="12188952" cy="6656293"/>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F3003D4E-E9FF-4669-90E7-7CED081587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8235" t="20008" r="8214" b="57101"/>
          <a:stretch/>
        </p:blipFill>
        <p:spPr>
          <a:xfrm flipV="1">
            <a:off x="2" y="1"/>
            <a:ext cx="12191999" cy="1878950"/>
          </a:xfrm>
          <a:custGeom>
            <a:avLst/>
            <a:gdLst>
              <a:gd name="connsiteX0" fmla="*/ 0 w 12191999"/>
              <a:gd name="connsiteY0" fmla="*/ 1878950 h 1878950"/>
              <a:gd name="connsiteX1" fmla="*/ 12191999 w 12191999"/>
              <a:gd name="connsiteY1" fmla="*/ 1878950 h 1878950"/>
              <a:gd name="connsiteX2" fmla="*/ 12191999 w 12191999"/>
              <a:gd name="connsiteY2" fmla="*/ 0 h 1878950"/>
              <a:gd name="connsiteX3" fmla="*/ 0 w 12191999"/>
              <a:gd name="connsiteY3" fmla="*/ 0 h 1878950"/>
            </a:gdLst>
            <a:ahLst/>
            <a:cxnLst>
              <a:cxn ang="0">
                <a:pos x="connsiteX0" y="connsiteY0"/>
              </a:cxn>
              <a:cxn ang="0">
                <a:pos x="connsiteX1" y="connsiteY1"/>
              </a:cxn>
              <a:cxn ang="0">
                <a:pos x="connsiteX2" y="connsiteY2"/>
              </a:cxn>
              <a:cxn ang="0">
                <a:pos x="connsiteX3" y="connsiteY3"/>
              </a:cxn>
            </a:cxnLst>
            <a:rect l="l" t="t" r="r" b="b"/>
            <a:pathLst>
              <a:path w="12191999" h="1878950">
                <a:moveTo>
                  <a:pt x="0" y="1878950"/>
                </a:moveTo>
                <a:lnTo>
                  <a:pt x="12191999" y="1878950"/>
                </a:lnTo>
                <a:lnTo>
                  <a:pt x="12191999" y="0"/>
                </a:lnTo>
                <a:lnTo>
                  <a:pt x="0" y="0"/>
                </a:lnTo>
                <a:close/>
              </a:path>
            </a:pathLst>
          </a:custGeom>
        </p:spPr>
      </p:pic>
      <p:pic>
        <p:nvPicPr>
          <p:cNvPr id="12" name="Picture 11">
            <a:extLst>
              <a:ext uri="{FF2B5EF4-FFF2-40B4-BE49-F238E27FC236}">
                <a16:creationId xmlns:a16="http://schemas.microsoft.com/office/drawing/2014/main" xmlns="" id="{A7D98261-3895-4FB5-B9CE-26FAF635730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8235" t="-1" r="8214" b="80325"/>
          <a:stretch/>
        </p:blipFill>
        <p:spPr>
          <a:xfrm flipV="1">
            <a:off x="0" y="4914024"/>
            <a:ext cx="12191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2" name="Title 1">
            <a:extLst>
              <a:ext uri="{FF2B5EF4-FFF2-40B4-BE49-F238E27FC236}">
                <a16:creationId xmlns:a16="http://schemas.microsoft.com/office/drawing/2014/main" xmlns="" id="{60074523-755D-F94E-8843-ACA2C0A8D54D}"/>
              </a:ext>
            </a:extLst>
          </p:cNvPr>
          <p:cNvSpPr>
            <a:spLocks noGrp="1"/>
          </p:cNvSpPr>
          <p:nvPr>
            <p:ph type="title"/>
          </p:nvPr>
        </p:nvSpPr>
        <p:spPr>
          <a:xfrm>
            <a:off x="805661" y="1401859"/>
            <a:ext cx="3510845" cy="4054282"/>
          </a:xfrm>
        </p:spPr>
        <p:txBody>
          <a:bodyPr>
            <a:normAutofit/>
          </a:bodyPr>
          <a:lstStyle/>
          <a:p>
            <a:r>
              <a:rPr lang="en-US" sz="4000">
                <a:solidFill>
                  <a:srgbClr val="FFFFFF"/>
                </a:solidFill>
              </a:rPr>
              <a:t> General stroke efficiency</a:t>
            </a:r>
          </a:p>
        </p:txBody>
      </p:sp>
      <p:sp>
        <p:nvSpPr>
          <p:cNvPr id="3" name="Content Placeholder 2">
            <a:extLst>
              <a:ext uri="{FF2B5EF4-FFF2-40B4-BE49-F238E27FC236}">
                <a16:creationId xmlns:a16="http://schemas.microsoft.com/office/drawing/2014/main" xmlns="" id="{ACB368C4-1C72-F24A-B982-900B3A2228E5}"/>
              </a:ext>
            </a:extLst>
          </p:cNvPr>
          <p:cNvSpPr>
            <a:spLocks noGrp="1"/>
          </p:cNvSpPr>
          <p:nvPr>
            <p:ph idx="1"/>
          </p:nvPr>
        </p:nvSpPr>
        <p:spPr>
          <a:xfrm>
            <a:off x="5257800" y="1553134"/>
            <a:ext cx="6128539" cy="3751732"/>
          </a:xfrm>
        </p:spPr>
        <p:txBody>
          <a:bodyPr anchor="ctr">
            <a:normAutofit fontScale="85000" lnSpcReduction="20000"/>
          </a:bodyPr>
          <a:lstStyle/>
          <a:p>
            <a:r>
              <a:rPr lang="en-US" sz="2000">
                <a:solidFill>
                  <a:srgbClr val="FFFFFF"/>
                </a:solidFill>
              </a:rPr>
              <a:t>Rotate shoulders and hips together.</a:t>
            </a:r>
          </a:p>
          <a:p>
            <a:r>
              <a:rPr lang="en-US" sz="2000">
                <a:solidFill>
                  <a:srgbClr val="FFFFFF"/>
                </a:solidFill>
              </a:rPr>
              <a:t>Extend back so straight as a rod.</a:t>
            </a:r>
          </a:p>
          <a:p>
            <a:r>
              <a:rPr lang="en-US" sz="2000">
                <a:solidFill>
                  <a:srgbClr val="FFFFFF"/>
                </a:solidFill>
              </a:rPr>
              <a:t>Extend and rotate at shoulders so you get a longer, greater pull by catching more water. Most people won’t extend (important to do so).</a:t>
            </a:r>
          </a:p>
          <a:p>
            <a:r>
              <a:rPr lang="en-US" sz="2000">
                <a:solidFill>
                  <a:srgbClr val="FFFFFF"/>
                </a:solidFill>
              </a:rPr>
              <a:t>Chest out water on strokes, slight bop to create more power. </a:t>
            </a:r>
          </a:p>
          <a:p>
            <a:r>
              <a:rPr lang="en-US" sz="2000">
                <a:solidFill>
                  <a:srgbClr val="FFFFFF"/>
                </a:solidFill>
              </a:rPr>
              <a:t>Keep connected/ create a rhythm to sync kick, pull and breathing to make it easier for yourself, more fluid/timing.  E.g. Breathing in on recovery, out on pull. </a:t>
            </a:r>
          </a:p>
          <a:p>
            <a:r>
              <a:rPr lang="en-US" sz="2000">
                <a:solidFill>
                  <a:srgbClr val="FFFFFF"/>
                </a:solidFill>
              </a:rPr>
              <a:t>Try to get a better posture so you can be more streamline and have better body position.  Sit up straight in a chair when playing Xbox!!</a:t>
            </a:r>
          </a:p>
          <a:p>
            <a:r>
              <a:rPr lang="en-US" sz="2000">
                <a:solidFill>
                  <a:srgbClr val="FFFFFF"/>
                </a:solidFill>
              </a:rPr>
              <a:t>Shoulders, torso, hips, legs connected and flat by rotating shoulders.</a:t>
            </a:r>
          </a:p>
          <a:p>
            <a:endParaRPr lang="en-US" sz="2000">
              <a:solidFill>
                <a:srgbClr val="FFFFFF"/>
              </a:solidFill>
            </a:endParaRPr>
          </a:p>
          <a:p>
            <a:endParaRPr lang="en-US" sz="2000">
              <a:solidFill>
                <a:srgbClr val="FFFFFF"/>
              </a:solidFill>
            </a:endParaRPr>
          </a:p>
        </p:txBody>
      </p:sp>
      <p:sp>
        <p:nvSpPr>
          <p:cNvPr id="14" name="Rectangle 13">
            <a:extLst>
              <a:ext uri="{FF2B5EF4-FFF2-40B4-BE49-F238E27FC236}">
                <a16:creationId xmlns:a16="http://schemas.microsoft.com/office/drawing/2014/main" xmlns="" id="{9E0A01E6-95B9-424D-93AE-19F4928DFD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044454"/>
            <a:ext cx="12188952" cy="81354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1680944" y="201707"/>
            <a:ext cx="3534978" cy="2652595"/>
          </a:xfrm>
          <a:prstGeom prst="rect">
            <a:avLst/>
          </a:prstGeom>
        </p:spPr>
      </p:pic>
      <p:pic>
        <p:nvPicPr>
          <p:cNvPr id="5" name="Picture 5" descr="A picture containing drawing&#10;&#10;Description generated with very high confidence">
            <a:extLst>
              <a:ext uri="{FF2B5EF4-FFF2-40B4-BE49-F238E27FC236}">
                <a16:creationId xmlns:a16="http://schemas.microsoft.com/office/drawing/2014/main" xmlns="" id="{EADF1CA6-C612-4AD3-8D34-101E20F1B8DA}"/>
              </a:ext>
            </a:extLst>
          </p:cNvPr>
          <p:cNvPicPr>
            <a:picLocks noChangeAspect="1"/>
          </p:cNvPicPr>
          <p:nvPr/>
        </p:nvPicPr>
        <p:blipFill>
          <a:blip r:embed="rId4"/>
          <a:stretch>
            <a:fillRect/>
          </a:stretch>
        </p:blipFill>
        <p:spPr>
          <a:xfrm>
            <a:off x="391438" y="271397"/>
            <a:ext cx="1033398" cy="1012521"/>
          </a:xfrm>
          <a:prstGeom prst="rect">
            <a:avLst/>
          </a:prstGeom>
        </p:spPr>
      </p:pic>
    </p:spTree>
    <p:extLst>
      <p:ext uri="{BB962C8B-B14F-4D97-AF65-F5344CB8AC3E}">
        <p14:creationId xmlns:p14="http://schemas.microsoft.com/office/powerpoint/2010/main" val="4097281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Common mistakes/errors</a:t>
            </a:r>
          </a:p>
        </p:txBody>
      </p:sp>
      <p:sp>
        <p:nvSpPr>
          <p:cNvPr id="3" name="Content Placeholder 2"/>
          <p:cNvSpPr>
            <a:spLocks noGrp="1"/>
          </p:cNvSpPr>
          <p:nvPr>
            <p:ph idx="1"/>
          </p:nvPr>
        </p:nvSpPr>
        <p:spPr/>
        <p:txBody>
          <a:bodyPr/>
          <a:lstStyle/>
          <a:p>
            <a:r>
              <a:rPr lang="en-US"/>
              <a:t>Knees popping put out water on kick= less water moved and energy wasted.</a:t>
            </a:r>
          </a:p>
          <a:p>
            <a:r>
              <a:rPr lang="en-US"/>
              <a:t>Not rotating at shoulders= not be able to extend to get a longer catch, more drag.</a:t>
            </a:r>
          </a:p>
          <a:p>
            <a:r>
              <a:rPr lang="en-US"/>
              <a:t>Over rotating= more energy used by correcting arm also wasting time.</a:t>
            </a:r>
          </a:p>
          <a:p>
            <a:r>
              <a:rPr lang="en-US"/>
              <a:t>Under rotating= more drag from shoulder and arm trapping water, not close to body .</a:t>
            </a:r>
          </a:p>
        </p:txBody>
      </p:sp>
      <p:pic>
        <p:nvPicPr>
          <p:cNvPr id="4" name="Picture 4" descr="A picture containing drawing&#10;&#10;Description generated with very high confidence">
            <a:extLst>
              <a:ext uri="{FF2B5EF4-FFF2-40B4-BE49-F238E27FC236}">
                <a16:creationId xmlns:a16="http://schemas.microsoft.com/office/drawing/2014/main" xmlns="" id="{A4BC0150-0832-424D-983B-62C6406D9810}"/>
              </a:ext>
            </a:extLst>
          </p:cNvPr>
          <p:cNvPicPr>
            <a:picLocks noChangeAspect="1"/>
          </p:cNvPicPr>
          <p:nvPr/>
        </p:nvPicPr>
        <p:blipFill>
          <a:blip r:embed="rId2"/>
          <a:stretch>
            <a:fillRect/>
          </a:stretch>
        </p:blipFill>
        <p:spPr>
          <a:xfrm>
            <a:off x="182671" y="177452"/>
            <a:ext cx="1137781" cy="1137781"/>
          </a:xfrm>
          <a:prstGeom prst="rect">
            <a:avLst/>
          </a:prstGeom>
        </p:spPr>
      </p:pic>
    </p:spTree>
    <p:extLst>
      <p:ext uri="{BB962C8B-B14F-4D97-AF65-F5344CB8AC3E}">
        <p14:creationId xmlns:p14="http://schemas.microsoft.com/office/powerpoint/2010/main" val="41093510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3BB72887762047B92AC4208822FD8B" ma:contentTypeVersion="4" ma:contentTypeDescription="Create a new document." ma:contentTypeScope="" ma:versionID="0559d4861e8bf83d6d5b7644b0496b51">
  <xsd:schema xmlns:xsd="http://www.w3.org/2001/XMLSchema" xmlns:xs="http://www.w3.org/2001/XMLSchema" xmlns:p="http://schemas.microsoft.com/office/2006/metadata/properties" xmlns:ns3="97a3ccbf-d886-4554-badf-620083f69309" targetNamespace="http://schemas.microsoft.com/office/2006/metadata/properties" ma:root="true" ma:fieldsID="e18a7566a8f50828978bc2923d8ea89e" ns3:_="">
    <xsd:import namespace="97a3ccbf-d886-4554-badf-620083f6930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a3ccbf-d886-4554-badf-620083f693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620FAD5-0C41-461A-BB11-DC0F327C478F}">
  <ds:schemaRefs>
    <ds:schemaRef ds:uri="http://schemas.microsoft.com/office/2006/metadata/contentType"/>
    <ds:schemaRef ds:uri="http://schemas.microsoft.com/office/2006/metadata/properties/metaAttributes"/>
    <ds:schemaRef ds:uri="http://www.w3.org/2000/xmlns/"/>
    <ds:schemaRef ds:uri="http://www.w3.org/2001/XMLSchema"/>
    <ds:schemaRef ds:uri="97a3ccbf-d886-4554-badf-620083f69309"/>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3B43550-6F37-4DC2-B9E6-087DF42C3072}">
  <ds:schemaRefs>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purl.org/dc/terms/"/>
    <ds:schemaRef ds:uri="http://purl.org/dc/dcmitype/"/>
    <ds:schemaRef ds:uri="97a3ccbf-d886-4554-badf-620083f69309"/>
    <ds:schemaRef ds:uri="http://www.w3.org/XML/1998/namespace"/>
  </ds:schemaRefs>
</ds:datastoreItem>
</file>

<file path=customXml/itemProps3.xml><?xml version="1.0" encoding="utf-8"?>
<ds:datastoreItem xmlns:ds="http://schemas.openxmlformats.org/officeDocument/2006/customXml" ds:itemID="{85925386-8249-4BB0-BEC8-DE1EF9B032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1028</Words>
  <Application>Microsoft Office PowerPoint</Application>
  <PresentationFormat>Custom</PresentationFormat>
  <Paragraphs>155</Paragraphs>
  <Slides>24</Slides>
  <Notes>3</Notes>
  <HiddenSlides>0</HiddenSlides>
  <MMClips>5</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The basic backstroke technique  </vt:lpstr>
      <vt:lpstr>But before we start </vt:lpstr>
      <vt:lpstr>Body position </vt:lpstr>
      <vt:lpstr>    The pull</vt:lpstr>
      <vt:lpstr>      The kick</vt:lpstr>
      <vt:lpstr>Backstroke stroke efficiency</vt:lpstr>
      <vt:lpstr>Key Points, stroke efficiency</vt:lpstr>
      <vt:lpstr> General stroke efficiency</vt:lpstr>
      <vt:lpstr>     Common mistakes/errors</vt:lpstr>
      <vt:lpstr>      Ways to improve</vt:lpstr>
      <vt:lpstr>Benefits/ how can it help</vt:lpstr>
      <vt:lpstr>The underwater phase </vt:lpstr>
      <vt:lpstr>PowerPoint Presentation</vt:lpstr>
      <vt:lpstr>Push + Line:    </vt:lpstr>
      <vt:lpstr>Underwater technique:</vt:lpstr>
      <vt:lpstr>        Breaking it Down: </vt:lpstr>
      <vt:lpstr>Connecting the kick to breakout:</vt:lpstr>
      <vt:lpstr>         Ways to help improve your underwaters:</vt:lpstr>
      <vt:lpstr>Backstroke dive </vt:lpstr>
      <vt:lpstr>   Drills to improve your technique...</vt:lpstr>
      <vt:lpstr>Quiz!! </vt:lpstr>
      <vt:lpstr>Question 1 </vt:lpstr>
      <vt:lpstr>Question 2 </vt:lpstr>
      <vt:lpstr>Question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basic backstroke technique</dc:title>
  <dc:creator>15WrightE</dc:creator>
  <cp:lastModifiedBy>Sol</cp:lastModifiedBy>
  <cp:revision>1</cp:revision>
  <dcterms:created xsi:type="dcterms:W3CDTF">2020-04-14T14:54:51Z</dcterms:created>
  <dcterms:modified xsi:type="dcterms:W3CDTF">2020-05-14T10:05:30Z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0x010100B33BB72887762047B92AC4208822FD8B</vt:lpwstr>
  </property>
</Properties>
</file>