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48"/>
  </p:notesMasterIdLst>
  <p:handoutMasterIdLst>
    <p:handoutMasterId r:id="rId49"/>
  </p:handoutMasterIdLst>
  <p:sldIdLst>
    <p:sldId id="278" r:id="rId3"/>
    <p:sldId id="352" r:id="rId4"/>
    <p:sldId id="277" r:id="rId5"/>
    <p:sldId id="323" r:id="rId6"/>
    <p:sldId id="326" r:id="rId7"/>
    <p:sldId id="325" r:id="rId8"/>
    <p:sldId id="275" r:id="rId9"/>
    <p:sldId id="346" r:id="rId10"/>
    <p:sldId id="271" r:id="rId11"/>
    <p:sldId id="327" r:id="rId12"/>
    <p:sldId id="307" r:id="rId13"/>
    <p:sldId id="308" r:id="rId14"/>
    <p:sldId id="328" r:id="rId15"/>
    <p:sldId id="272" r:id="rId16"/>
    <p:sldId id="305" r:id="rId17"/>
    <p:sldId id="353" r:id="rId18"/>
    <p:sldId id="306" r:id="rId19"/>
    <p:sldId id="297" r:id="rId20"/>
    <p:sldId id="299" r:id="rId21"/>
    <p:sldId id="354" r:id="rId22"/>
    <p:sldId id="309" r:id="rId23"/>
    <p:sldId id="355" r:id="rId24"/>
    <p:sldId id="329" r:id="rId25"/>
    <p:sldId id="356" r:id="rId26"/>
    <p:sldId id="357" r:id="rId27"/>
    <p:sldId id="296" r:id="rId28"/>
    <p:sldId id="301" r:id="rId29"/>
    <p:sldId id="322" r:id="rId30"/>
    <p:sldId id="348" r:id="rId31"/>
    <p:sldId id="303" r:id="rId32"/>
    <p:sldId id="304" r:id="rId33"/>
    <p:sldId id="345" r:id="rId34"/>
    <p:sldId id="259" r:id="rId35"/>
    <p:sldId id="360" r:id="rId36"/>
    <p:sldId id="359" r:id="rId37"/>
    <p:sldId id="258" r:id="rId38"/>
    <p:sldId id="336" r:id="rId39"/>
    <p:sldId id="337" r:id="rId40"/>
    <p:sldId id="361" r:id="rId41"/>
    <p:sldId id="350" r:id="rId42"/>
    <p:sldId id="362" r:id="rId43"/>
    <p:sldId id="363" r:id="rId44"/>
    <p:sldId id="335" r:id="rId45"/>
    <p:sldId id="269" r:id="rId46"/>
    <p:sldId id="351" r:id="rId4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0">
          <p15:clr>
            <a:srgbClr val="A4A3A4"/>
          </p15:clr>
        </p15:guide>
        <p15:guide id="2" pos="29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i Daw" initials="ND" lastIdx="6" clrIdx="0">
    <p:extLst>
      <p:ext uri="{19B8F6BF-5375-455C-9EA6-DF929625EA0E}">
        <p15:presenceInfo xmlns:p15="http://schemas.microsoft.com/office/powerpoint/2012/main" userId="S::nicki.daw@vets-now.com::cacccf6d-5e38-4530-ba29-98a7d0308dd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646"/>
    <a:srgbClr val="DB0044"/>
    <a:srgbClr val="211452"/>
    <a:srgbClr val="B50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58" y="108"/>
      </p:cViewPr>
      <p:guideLst>
        <p:guide orient="horz" pos="300"/>
        <p:guide pos="2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98D7AA-9807-4363-87BD-CB0413996D3E}" type="doc">
      <dgm:prSet loTypeId="urn:microsoft.com/office/officeart/2005/8/layout/arrow1" loCatId="relationship" qsTypeId="urn:microsoft.com/office/officeart/2005/8/quickstyle/simple2" qsCatId="simple" csTypeId="urn:microsoft.com/office/officeart/2005/8/colors/accent3_2" csCatId="accent3" phldr="1"/>
      <dgm:spPr/>
      <dgm:t>
        <a:bodyPr/>
        <a:lstStyle/>
        <a:p>
          <a:endParaRPr lang="en-GB"/>
        </a:p>
      </dgm:t>
    </dgm:pt>
    <dgm:pt modelId="{A9232C93-B4C4-4719-98EA-CB509E080271}">
      <dgm:prSet phldrT="[Text]" custT="1"/>
      <dgm:spPr>
        <a:xfrm>
          <a:off x="377190" y="101887"/>
          <a:ext cx="5280660" cy="442800"/>
        </a:xfrm>
      </dgm:spPr>
      <dgm:t>
        <a:bodyPr/>
        <a:lstStyle/>
        <a:p>
          <a:pPr>
            <a:buNone/>
          </a:pPr>
          <a:r>
            <a:rPr lang="en-GB" sz="800" b="1" dirty="0">
              <a:solidFill>
                <a:schemeClr val="tx1"/>
              </a:solidFill>
              <a:latin typeface="Selawik Light" panose="02020404030301010803"/>
              <a:ea typeface="+mn-ea"/>
              <a:cs typeface="+mn-cs"/>
            </a:rPr>
            <a:t>COMMUNITY</a:t>
          </a:r>
        </a:p>
      </dgm:t>
    </dgm:pt>
    <dgm:pt modelId="{65860E13-2533-4F09-A4FB-CBDC40506FB1}" type="parTrans" cxnId="{A166FE99-71C3-4ED8-9D52-5B6773FB007E}">
      <dgm:prSet/>
      <dgm:spPr/>
      <dgm:t>
        <a:bodyPr/>
        <a:lstStyle/>
        <a:p>
          <a:endParaRPr lang="en-GB"/>
        </a:p>
      </dgm:t>
    </dgm:pt>
    <dgm:pt modelId="{EA222ED5-3035-4825-BB2A-9F083C1C49CB}" type="sibTrans" cxnId="{A166FE99-71C3-4ED8-9D52-5B6773FB007E}">
      <dgm:prSet/>
      <dgm:spPr/>
      <dgm:t>
        <a:bodyPr/>
        <a:lstStyle/>
        <a:p>
          <a:endParaRPr lang="en-GB"/>
        </a:p>
      </dgm:t>
    </dgm:pt>
    <dgm:pt modelId="{77A33BF4-A245-42F1-8565-FD6AA35E65E3}">
      <dgm:prSet phldrT="[Text]" custT="1"/>
      <dgm:spPr>
        <a:xfrm>
          <a:off x="377190" y="2152537"/>
          <a:ext cx="5280660" cy="442800"/>
        </a:xfrm>
      </dgm:spPr>
      <dgm:t>
        <a:bodyPr/>
        <a:lstStyle/>
        <a:p>
          <a:pPr>
            <a:buNone/>
          </a:pPr>
          <a:r>
            <a:rPr lang="en-GB" sz="800" b="1" dirty="0">
              <a:solidFill>
                <a:schemeClr val="tx1"/>
              </a:solidFill>
              <a:latin typeface="Selawik Light" panose="02020404030301010803"/>
              <a:ea typeface="+mn-ea"/>
              <a:cs typeface="+mn-cs"/>
            </a:rPr>
            <a:t>ENJOYMENT</a:t>
          </a:r>
        </a:p>
      </dgm:t>
    </dgm:pt>
    <dgm:pt modelId="{7F56AC26-E8D1-4D2A-AF0F-C53937382B83}" type="parTrans" cxnId="{7F64A196-9C7E-4C44-95FA-DF6B6E1244AE}">
      <dgm:prSet/>
      <dgm:spPr/>
      <dgm:t>
        <a:bodyPr/>
        <a:lstStyle/>
        <a:p>
          <a:endParaRPr lang="en-GB"/>
        </a:p>
      </dgm:t>
    </dgm:pt>
    <dgm:pt modelId="{3AF9F476-90BF-4155-8620-89123F53347B}" type="sibTrans" cxnId="{7F64A196-9C7E-4C44-95FA-DF6B6E1244AE}">
      <dgm:prSet/>
      <dgm:spPr/>
      <dgm:t>
        <a:bodyPr/>
        <a:lstStyle/>
        <a:p>
          <a:endParaRPr lang="en-GB"/>
        </a:p>
      </dgm:t>
    </dgm:pt>
    <dgm:pt modelId="{C0B45BF5-F707-41FC-854F-64097910C353}">
      <dgm:prSet phldrT="[Text]" custT="1"/>
      <dgm:spPr>
        <a:xfrm>
          <a:off x="377190" y="3919687"/>
          <a:ext cx="5280660" cy="442800"/>
        </a:xfrm>
      </dgm:spPr>
      <dgm:t>
        <a:bodyPr/>
        <a:lstStyle/>
        <a:p>
          <a:pPr>
            <a:buNone/>
          </a:pPr>
          <a:r>
            <a:rPr lang="en-GB" sz="700" b="1" dirty="0">
              <a:solidFill>
                <a:schemeClr val="tx1"/>
              </a:solidFill>
              <a:latin typeface="Selawik Light" panose="02020404030301010803"/>
              <a:ea typeface="+mn-ea"/>
              <a:cs typeface="+mn-cs"/>
            </a:rPr>
            <a:t>TEAMWORK</a:t>
          </a:r>
        </a:p>
      </dgm:t>
    </dgm:pt>
    <dgm:pt modelId="{D8E51F36-B7DB-4A75-9B59-1370153C74B5}" type="parTrans" cxnId="{FB66E83B-424F-4E21-AC28-AB2BB5347700}">
      <dgm:prSet/>
      <dgm:spPr/>
      <dgm:t>
        <a:bodyPr/>
        <a:lstStyle/>
        <a:p>
          <a:endParaRPr lang="en-GB"/>
        </a:p>
      </dgm:t>
    </dgm:pt>
    <dgm:pt modelId="{0E4AFB9B-0238-4194-AE1F-D1B231FCFB7C}" type="sibTrans" cxnId="{FB66E83B-424F-4E21-AC28-AB2BB5347700}">
      <dgm:prSet/>
      <dgm:spPr/>
      <dgm:t>
        <a:bodyPr/>
        <a:lstStyle/>
        <a:p>
          <a:endParaRPr lang="en-GB"/>
        </a:p>
      </dgm:t>
    </dgm:pt>
    <dgm:pt modelId="{44EEA64E-5224-4414-9430-AAD7EEF6FF01}">
      <dgm:prSet phldrT="[Text]" custT="1"/>
      <dgm:spPr>
        <a:xfrm>
          <a:off x="0" y="323287"/>
          <a:ext cx="7543800" cy="1748250"/>
        </a:xfrm>
      </dgm:spPr>
      <dgm:t>
        <a:bodyPr/>
        <a:lstStyle/>
        <a:p>
          <a:pPr>
            <a:buChar char="•"/>
          </a:pPr>
          <a:r>
            <a:rPr lang="en-GB" sz="800" dirty="0">
              <a:solidFill>
                <a:schemeClr val="tx1"/>
              </a:solidFill>
              <a:latin typeface="Selawik Light" panose="02020404030301010803"/>
              <a:ea typeface="+mn-ea"/>
              <a:cs typeface="+mn-cs"/>
            </a:rPr>
            <a:t>Inclusive</a:t>
          </a:r>
        </a:p>
      </dgm:t>
    </dgm:pt>
    <dgm:pt modelId="{7E0542FC-BB73-4A68-8696-811EB1F5A8CC}" type="parTrans" cxnId="{DDF4504F-E8FA-4C05-B83C-C4E76691C39A}">
      <dgm:prSet/>
      <dgm:spPr/>
      <dgm:t>
        <a:bodyPr/>
        <a:lstStyle/>
        <a:p>
          <a:endParaRPr lang="en-GB"/>
        </a:p>
      </dgm:t>
    </dgm:pt>
    <dgm:pt modelId="{2E8483A4-7D4E-4633-84B2-70EEEDD86329}" type="sibTrans" cxnId="{DDF4504F-E8FA-4C05-B83C-C4E76691C39A}">
      <dgm:prSet/>
      <dgm:spPr/>
      <dgm:t>
        <a:bodyPr/>
        <a:lstStyle/>
        <a:p>
          <a:endParaRPr lang="en-GB"/>
        </a:p>
      </dgm:t>
    </dgm:pt>
    <dgm:pt modelId="{436AC2F1-10C0-42B0-A981-3ADDE64699F5}">
      <dgm:prSet phldrT="[Text]" custT="1"/>
      <dgm:spPr>
        <a:xfrm>
          <a:off x="0" y="323287"/>
          <a:ext cx="7543800" cy="1748250"/>
        </a:xfrm>
      </dgm:spPr>
      <dgm:t>
        <a:bodyPr/>
        <a:lstStyle/>
        <a:p>
          <a:pPr>
            <a:buChar char="•"/>
          </a:pPr>
          <a:r>
            <a:rPr lang="en-GB" sz="800" dirty="0">
              <a:solidFill>
                <a:schemeClr val="tx1"/>
              </a:solidFill>
              <a:latin typeface="Selawik Light" panose="02020404030301010803"/>
              <a:ea typeface="+mn-ea"/>
              <a:cs typeface="+mn-cs"/>
            </a:rPr>
            <a:t>Friendly</a:t>
          </a:r>
        </a:p>
      </dgm:t>
    </dgm:pt>
    <dgm:pt modelId="{AD183103-54A9-440F-A8AD-82BE7B894E43}" type="parTrans" cxnId="{54A6E4B7-763F-4A84-8B31-0066FEF7E148}">
      <dgm:prSet/>
      <dgm:spPr/>
      <dgm:t>
        <a:bodyPr/>
        <a:lstStyle/>
        <a:p>
          <a:endParaRPr lang="en-GB"/>
        </a:p>
      </dgm:t>
    </dgm:pt>
    <dgm:pt modelId="{CAC4985F-EBB3-48D2-A904-29261812E28A}" type="sibTrans" cxnId="{54A6E4B7-763F-4A84-8B31-0066FEF7E148}">
      <dgm:prSet/>
      <dgm:spPr/>
      <dgm:t>
        <a:bodyPr/>
        <a:lstStyle/>
        <a:p>
          <a:endParaRPr lang="en-GB"/>
        </a:p>
      </dgm:t>
    </dgm:pt>
    <dgm:pt modelId="{BED4FCD5-E035-43DD-93DF-293CBE131BAF}">
      <dgm:prSet phldrT="[Text]" custT="1"/>
      <dgm:spPr>
        <a:xfrm>
          <a:off x="0" y="323287"/>
          <a:ext cx="7543800" cy="1748250"/>
        </a:xfrm>
      </dgm:spPr>
      <dgm:t>
        <a:bodyPr/>
        <a:lstStyle/>
        <a:p>
          <a:pPr>
            <a:buChar char="•"/>
          </a:pPr>
          <a:r>
            <a:rPr lang="en-GB" sz="800" dirty="0">
              <a:solidFill>
                <a:schemeClr val="tx1"/>
              </a:solidFill>
              <a:latin typeface="Selawik Light" panose="02020404030301010803"/>
              <a:ea typeface="+mn-ea"/>
              <a:cs typeface="+mn-cs"/>
            </a:rPr>
            <a:t>Positive</a:t>
          </a:r>
        </a:p>
      </dgm:t>
    </dgm:pt>
    <dgm:pt modelId="{DFDFBB1C-9A7C-4185-A383-92262FAC3965}" type="parTrans" cxnId="{43EAF11C-2131-4F9B-B49E-2C0A6410C8C6}">
      <dgm:prSet/>
      <dgm:spPr/>
      <dgm:t>
        <a:bodyPr/>
        <a:lstStyle/>
        <a:p>
          <a:endParaRPr lang="en-GB"/>
        </a:p>
      </dgm:t>
    </dgm:pt>
    <dgm:pt modelId="{C972D096-9555-41E6-A85E-D240A5848F02}" type="sibTrans" cxnId="{43EAF11C-2131-4F9B-B49E-2C0A6410C8C6}">
      <dgm:prSet/>
      <dgm:spPr/>
      <dgm:t>
        <a:bodyPr/>
        <a:lstStyle/>
        <a:p>
          <a:endParaRPr lang="en-GB"/>
        </a:p>
      </dgm:t>
    </dgm:pt>
    <dgm:pt modelId="{C919D657-4FB6-4CBC-B88E-673AFD2A8D3C}">
      <dgm:prSet phldrT="[Text]" custT="1"/>
      <dgm:spPr>
        <a:xfrm>
          <a:off x="0" y="323287"/>
          <a:ext cx="7543800" cy="1748250"/>
        </a:xfrm>
      </dgm:spPr>
      <dgm:t>
        <a:bodyPr/>
        <a:lstStyle/>
        <a:p>
          <a:pPr>
            <a:buChar char="•"/>
          </a:pPr>
          <a:r>
            <a:rPr lang="en-GB" sz="800" dirty="0">
              <a:solidFill>
                <a:schemeClr val="tx1"/>
              </a:solidFill>
              <a:latin typeface="Selawik Light" panose="02020404030301010803"/>
              <a:ea typeface="+mn-ea"/>
              <a:cs typeface="+mn-cs"/>
            </a:rPr>
            <a:t>Creative</a:t>
          </a:r>
        </a:p>
      </dgm:t>
    </dgm:pt>
    <dgm:pt modelId="{D1BD4DF6-2731-4942-88AC-ABD15E0176B5}" type="parTrans" cxnId="{DE5D759F-9779-4233-9192-F29D2ECFE9E7}">
      <dgm:prSet/>
      <dgm:spPr/>
      <dgm:t>
        <a:bodyPr/>
        <a:lstStyle/>
        <a:p>
          <a:endParaRPr lang="en-GB"/>
        </a:p>
      </dgm:t>
    </dgm:pt>
    <dgm:pt modelId="{9EC64164-86D5-4CB1-86AA-4B3BBE501951}" type="sibTrans" cxnId="{DE5D759F-9779-4233-9192-F29D2ECFE9E7}">
      <dgm:prSet/>
      <dgm:spPr/>
      <dgm:t>
        <a:bodyPr/>
        <a:lstStyle/>
        <a:p>
          <a:endParaRPr lang="en-GB"/>
        </a:p>
      </dgm:t>
    </dgm:pt>
    <dgm:pt modelId="{FD3F34B2-013F-4231-8E82-6C99AEB8D612}">
      <dgm:prSet phldrT="[Text]" custT="1"/>
      <dgm:spPr>
        <a:xfrm>
          <a:off x="0" y="323287"/>
          <a:ext cx="7543800" cy="1748250"/>
        </a:xfrm>
      </dgm:spPr>
      <dgm:t>
        <a:bodyPr/>
        <a:lstStyle/>
        <a:p>
          <a:pPr>
            <a:buChar char="•"/>
          </a:pPr>
          <a:r>
            <a:rPr lang="en-GB" sz="800" dirty="0">
              <a:solidFill>
                <a:schemeClr val="tx1"/>
              </a:solidFill>
              <a:latin typeface="Selawik Light" panose="02020404030301010803"/>
              <a:ea typeface="+mn-ea"/>
              <a:cs typeface="+mn-cs"/>
            </a:rPr>
            <a:t>Socially Responsible</a:t>
          </a:r>
        </a:p>
      </dgm:t>
    </dgm:pt>
    <dgm:pt modelId="{84C5BF8D-DE02-4373-8B91-483DFC6786BC}" type="parTrans" cxnId="{942F3D3C-1851-4062-ADBE-4DCA058CD0E0}">
      <dgm:prSet/>
      <dgm:spPr/>
      <dgm:t>
        <a:bodyPr/>
        <a:lstStyle/>
        <a:p>
          <a:endParaRPr lang="en-GB"/>
        </a:p>
      </dgm:t>
    </dgm:pt>
    <dgm:pt modelId="{B62FFAF9-D74C-4FAF-973D-70EA4FC4A937}" type="sibTrans" cxnId="{942F3D3C-1851-4062-ADBE-4DCA058CD0E0}">
      <dgm:prSet/>
      <dgm:spPr/>
      <dgm:t>
        <a:bodyPr/>
        <a:lstStyle/>
        <a:p>
          <a:endParaRPr lang="en-GB"/>
        </a:p>
      </dgm:t>
    </dgm:pt>
    <dgm:pt modelId="{75E016BD-6648-4E22-95BD-D660DC7AF210}">
      <dgm:prSet phldrT="[Text]" custT="1"/>
      <dgm:spPr>
        <a:xfrm>
          <a:off x="0" y="2373937"/>
          <a:ext cx="7543800" cy="1464750"/>
        </a:xfrm>
      </dgm:spPr>
      <dgm:t>
        <a:bodyPr/>
        <a:lstStyle/>
        <a:p>
          <a:pPr>
            <a:buChar char="•"/>
          </a:pPr>
          <a:r>
            <a:rPr lang="en-GB" sz="800" dirty="0">
              <a:solidFill>
                <a:schemeClr val="tx1"/>
              </a:solidFill>
              <a:latin typeface="Selawik Light" panose="02020404030301010803"/>
              <a:ea typeface="+mn-ea"/>
              <a:cs typeface="+mn-cs"/>
            </a:rPr>
            <a:t>Training</a:t>
          </a:r>
        </a:p>
      </dgm:t>
    </dgm:pt>
    <dgm:pt modelId="{A5603C76-1388-400B-A3E7-7AACC78CE58C}" type="parTrans" cxnId="{DDDA3ECC-FF6A-4443-AF40-F2E675E28726}">
      <dgm:prSet/>
      <dgm:spPr/>
      <dgm:t>
        <a:bodyPr/>
        <a:lstStyle/>
        <a:p>
          <a:endParaRPr lang="en-GB"/>
        </a:p>
      </dgm:t>
    </dgm:pt>
    <dgm:pt modelId="{EDBDC657-3365-41CB-A348-C37354B10F1C}" type="sibTrans" cxnId="{DDDA3ECC-FF6A-4443-AF40-F2E675E28726}">
      <dgm:prSet/>
      <dgm:spPr/>
      <dgm:t>
        <a:bodyPr/>
        <a:lstStyle/>
        <a:p>
          <a:endParaRPr lang="en-GB"/>
        </a:p>
      </dgm:t>
    </dgm:pt>
    <dgm:pt modelId="{12FC6FE1-C32D-42D5-A552-3C01B63E7994}">
      <dgm:prSet phldrT="[Text]" custT="1"/>
      <dgm:spPr>
        <a:xfrm>
          <a:off x="0" y="2373937"/>
          <a:ext cx="7543800" cy="1464750"/>
        </a:xfrm>
      </dgm:spPr>
      <dgm:t>
        <a:bodyPr/>
        <a:lstStyle/>
        <a:p>
          <a:pPr>
            <a:buChar char="•"/>
          </a:pPr>
          <a:r>
            <a:rPr lang="en-GB" sz="800" dirty="0">
              <a:solidFill>
                <a:schemeClr val="tx1"/>
              </a:solidFill>
              <a:latin typeface="Selawik Light" panose="02020404030301010803"/>
              <a:ea typeface="+mn-ea"/>
              <a:cs typeface="+mn-cs"/>
            </a:rPr>
            <a:t>Learning</a:t>
          </a:r>
        </a:p>
      </dgm:t>
    </dgm:pt>
    <dgm:pt modelId="{C6CEB864-73FC-4101-9E32-57A3BB7A484B}" type="parTrans" cxnId="{4049D9A5-0503-4BB7-828B-7D9536902352}">
      <dgm:prSet/>
      <dgm:spPr/>
      <dgm:t>
        <a:bodyPr/>
        <a:lstStyle/>
        <a:p>
          <a:endParaRPr lang="en-GB"/>
        </a:p>
      </dgm:t>
    </dgm:pt>
    <dgm:pt modelId="{7DDB3B80-EF3A-4275-ACE8-6AF42E76558E}" type="sibTrans" cxnId="{4049D9A5-0503-4BB7-828B-7D9536902352}">
      <dgm:prSet/>
      <dgm:spPr/>
      <dgm:t>
        <a:bodyPr/>
        <a:lstStyle/>
        <a:p>
          <a:endParaRPr lang="en-GB"/>
        </a:p>
      </dgm:t>
    </dgm:pt>
    <dgm:pt modelId="{9761BA3C-95DC-427C-AAFF-D84786D3B81D}">
      <dgm:prSet phldrT="[Text]" custT="1"/>
      <dgm:spPr>
        <a:xfrm>
          <a:off x="0" y="2373937"/>
          <a:ext cx="7543800" cy="1464750"/>
        </a:xfrm>
      </dgm:spPr>
      <dgm:t>
        <a:bodyPr/>
        <a:lstStyle/>
        <a:p>
          <a:pPr>
            <a:buChar char="•"/>
          </a:pPr>
          <a:r>
            <a:rPr lang="en-GB" sz="800" dirty="0">
              <a:solidFill>
                <a:schemeClr val="tx1"/>
              </a:solidFill>
              <a:latin typeface="Selawik Light" panose="02020404030301010803"/>
              <a:ea typeface="+mn-ea"/>
              <a:cs typeface="+mn-cs"/>
            </a:rPr>
            <a:t>Being Together</a:t>
          </a:r>
        </a:p>
      </dgm:t>
    </dgm:pt>
    <dgm:pt modelId="{FE32B706-2062-45DB-98B2-F0A6F689EFF4}" type="parTrans" cxnId="{4926EC58-D544-41EC-B415-B71FA07FAF91}">
      <dgm:prSet/>
      <dgm:spPr/>
      <dgm:t>
        <a:bodyPr/>
        <a:lstStyle/>
        <a:p>
          <a:endParaRPr lang="en-GB"/>
        </a:p>
      </dgm:t>
    </dgm:pt>
    <dgm:pt modelId="{C2347622-91C2-40EF-A6B8-8EF17FD42E9F}" type="sibTrans" cxnId="{4926EC58-D544-41EC-B415-B71FA07FAF91}">
      <dgm:prSet/>
      <dgm:spPr/>
      <dgm:t>
        <a:bodyPr/>
        <a:lstStyle/>
        <a:p>
          <a:endParaRPr lang="en-GB"/>
        </a:p>
      </dgm:t>
    </dgm:pt>
    <dgm:pt modelId="{8E096197-8C7E-4881-A2A4-074E79C127FE}">
      <dgm:prSet phldrT="[Text]" custT="1"/>
      <dgm:spPr>
        <a:xfrm>
          <a:off x="0" y="2373937"/>
          <a:ext cx="7543800" cy="1464750"/>
        </a:xfrm>
      </dgm:spPr>
      <dgm:t>
        <a:bodyPr/>
        <a:lstStyle/>
        <a:p>
          <a:pPr>
            <a:buChar char="•"/>
          </a:pPr>
          <a:r>
            <a:rPr lang="en-GB" sz="800" dirty="0">
              <a:solidFill>
                <a:schemeClr val="tx1"/>
              </a:solidFill>
              <a:latin typeface="Selawik Light" panose="02020404030301010803"/>
              <a:ea typeface="+mn-ea"/>
              <a:cs typeface="+mn-cs"/>
            </a:rPr>
            <a:t>Competitions</a:t>
          </a:r>
        </a:p>
      </dgm:t>
    </dgm:pt>
    <dgm:pt modelId="{F89A76C4-4BBA-42D8-90CB-6533CA0339A5}" type="parTrans" cxnId="{69E73CF0-2A2F-4FE6-B22D-0B6BFD142F01}">
      <dgm:prSet/>
      <dgm:spPr/>
      <dgm:t>
        <a:bodyPr/>
        <a:lstStyle/>
        <a:p>
          <a:endParaRPr lang="en-GB"/>
        </a:p>
      </dgm:t>
    </dgm:pt>
    <dgm:pt modelId="{2B12F078-3203-463D-841A-7A732FB50038}" type="sibTrans" cxnId="{69E73CF0-2A2F-4FE6-B22D-0B6BFD142F01}">
      <dgm:prSet/>
      <dgm:spPr/>
      <dgm:t>
        <a:bodyPr/>
        <a:lstStyle/>
        <a:p>
          <a:endParaRPr lang="en-GB"/>
        </a:p>
      </dgm:t>
    </dgm:pt>
    <dgm:pt modelId="{D70D64E4-2957-4878-A1E1-6B617CB0C0C9}">
      <dgm:prSet phldrT="[Text]" custT="1"/>
      <dgm:spPr>
        <a:xfrm>
          <a:off x="0" y="4141087"/>
          <a:ext cx="7543800" cy="1748250"/>
        </a:xfrm>
      </dgm:spPr>
      <dgm:t>
        <a:bodyPr/>
        <a:lstStyle/>
        <a:p>
          <a:pPr>
            <a:buChar char="•"/>
          </a:pPr>
          <a:r>
            <a:rPr lang="en-GB" sz="700" dirty="0">
              <a:solidFill>
                <a:schemeClr val="tx1"/>
              </a:solidFill>
              <a:latin typeface="Selawik Light" panose="02020404030301010803"/>
              <a:ea typeface="+mn-ea"/>
              <a:cs typeface="+mn-cs"/>
            </a:rPr>
            <a:t>Encouraging</a:t>
          </a:r>
        </a:p>
      </dgm:t>
    </dgm:pt>
    <dgm:pt modelId="{53B38796-65F2-463F-B27B-FF34EADC4755}" type="parTrans" cxnId="{79CDDEEC-D968-4887-8D44-B13E5447C667}">
      <dgm:prSet/>
      <dgm:spPr/>
      <dgm:t>
        <a:bodyPr/>
        <a:lstStyle/>
        <a:p>
          <a:endParaRPr lang="en-GB"/>
        </a:p>
      </dgm:t>
    </dgm:pt>
    <dgm:pt modelId="{27E299AA-67BF-42EC-AE6E-245CFFEB9FC2}" type="sibTrans" cxnId="{79CDDEEC-D968-4887-8D44-B13E5447C667}">
      <dgm:prSet/>
      <dgm:spPr/>
      <dgm:t>
        <a:bodyPr/>
        <a:lstStyle/>
        <a:p>
          <a:endParaRPr lang="en-GB"/>
        </a:p>
      </dgm:t>
    </dgm:pt>
    <dgm:pt modelId="{367B298D-47BE-4AD5-AE8D-17DEF6D52AC9}">
      <dgm:prSet phldrT="[Text]" custT="1"/>
      <dgm:spPr>
        <a:xfrm>
          <a:off x="0" y="4141087"/>
          <a:ext cx="7543800" cy="1748250"/>
        </a:xfrm>
      </dgm:spPr>
      <dgm:t>
        <a:bodyPr/>
        <a:lstStyle/>
        <a:p>
          <a:pPr>
            <a:buChar char="•"/>
          </a:pPr>
          <a:r>
            <a:rPr lang="en-GB" sz="700">
              <a:solidFill>
                <a:schemeClr val="tx1"/>
              </a:solidFill>
              <a:latin typeface="Selawik Light" panose="02020404030301010803"/>
              <a:ea typeface="+mn-ea"/>
              <a:cs typeface="+mn-cs"/>
            </a:rPr>
            <a:t>Commitment </a:t>
          </a:r>
        </a:p>
      </dgm:t>
    </dgm:pt>
    <dgm:pt modelId="{B5796027-4849-4DE1-BB94-741074B7283A}" type="parTrans" cxnId="{9542F251-2A5F-42D7-87EA-0FE6FDF99D20}">
      <dgm:prSet/>
      <dgm:spPr/>
      <dgm:t>
        <a:bodyPr/>
        <a:lstStyle/>
        <a:p>
          <a:endParaRPr lang="en-GB"/>
        </a:p>
      </dgm:t>
    </dgm:pt>
    <dgm:pt modelId="{280BC63D-28D1-4E40-A846-146A374CB1A6}" type="sibTrans" cxnId="{9542F251-2A5F-42D7-87EA-0FE6FDF99D20}">
      <dgm:prSet/>
      <dgm:spPr/>
      <dgm:t>
        <a:bodyPr/>
        <a:lstStyle/>
        <a:p>
          <a:endParaRPr lang="en-GB"/>
        </a:p>
      </dgm:t>
    </dgm:pt>
    <dgm:pt modelId="{F0C2C9A6-4E84-465B-B220-71F5D5B6A7CB}">
      <dgm:prSet phldrT="[Text]" custT="1"/>
      <dgm:spPr>
        <a:xfrm>
          <a:off x="0" y="4141087"/>
          <a:ext cx="7543800" cy="1748250"/>
        </a:xfrm>
      </dgm:spPr>
      <dgm:t>
        <a:bodyPr/>
        <a:lstStyle/>
        <a:p>
          <a:pPr>
            <a:buChar char="•"/>
          </a:pPr>
          <a:r>
            <a:rPr lang="en-GB" sz="700" dirty="0">
              <a:solidFill>
                <a:schemeClr val="tx1"/>
              </a:solidFill>
              <a:latin typeface="Selawik Light" panose="02020404030301010803"/>
              <a:ea typeface="+mn-ea"/>
              <a:cs typeface="+mn-cs"/>
            </a:rPr>
            <a:t>Team Spirit</a:t>
          </a:r>
        </a:p>
      </dgm:t>
    </dgm:pt>
    <dgm:pt modelId="{1029CDBD-F087-49AC-814D-AEDE24351276}" type="parTrans" cxnId="{5CF59EB5-0D6E-40F5-9B53-A00E9DF5BF84}">
      <dgm:prSet/>
      <dgm:spPr/>
      <dgm:t>
        <a:bodyPr/>
        <a:lstStyle/>
        <a:p>
          <a:endParaRPr lang="en-GB"/>
        </a:p>
      </dgm:t>
    </dgm:pt>
    <dgm:pt modelId="{5531DC12-932B-4607-B92E-5693E687EF06}" type="sibTrans" cxnId="{5CF59EB5-0D6E-40F5-9B53-A00E9DF5BF84}">
      <dgm:prSet/>
      <dgm:spPr/>
      <dgm:t>
        <a:bodyPr/>
        <a:lstStyle/>
        <a:p>
          <a:endParaRPr lang="en-GB"/>
        </a:p>
      </dgm:t>
    </dgm:pt>
    <dgm:pt modelId="{7F6EBCCD-8CF5-4AE4-8F0C-69FF1D2190A0}">
      <dgm:prSet phldrT="[Text]" custT="1"/>
      <dgm:spPr>
        <a:xfrm>
          <a:off x="0" y="4141087"/>
          <a:ext cx="7543800" cy="1748250"/>
        </a:xfrm>
      </dgm:spPr>
      <dgm:t>
        <a:bodyPr/>
        <a:lstStyle/>
        <a:p>
          <a:pPr>
            <a:buChar char="•"/>
          </a:pPr>
          <a:r>
            <a:rPr lang="en-GB" sz="700" dirty="0">
              <a:solidFill>
                <a:schemeClr val="tx1"/>
              </a:solidFill>
              <a:latin typeface="Selawik Light" panose="02020404030301010803"/>
              <a:ea typeface="+mn-ea"/>
              <a:cs typeface="+mn-cs"/>
            </a:rPr>
            <a:t>Co-operative</a:t>
          </a:r>
        </a:p>
      </dgm:t>
    </dgm:pt>
    <dgm:pt modelId="{FE97265B-06AD-4902-A16B-66F263A9F9C4}" type="parTrans" cxnId="{0AE4A438-2B10-4509-92AA-93D50B48A915}">
      <dgm:prSet/>
      <dgm:spPr/>
      <dgm:t>
        <a:bodyPr/>
        <a:lstStyle/>
        <a:p>
          <a:endParaRPr lang="en-GB"/>
        </a:p>
      </dgm:t>
    </dgm:pt>
    <dgm:pt modelId="{ECEBEE47-FD7B-4A78-A4C6-814EBB57AD5F}" type="sibTrans" cxnId="{0AE4A438-2B10-4509-92AA-93D50B48A915}">
      <dgm:prSet/>
      <dgm:spPr/>
      <dgm:t>
        <a:bodyPr/>
        <a:lstStyle/>
        <a:p>
          <a:endParaRPr lang="en-GB"/>
        </a:p>
      </dgm:t>
    </dgm:pt>
    <dgm:pt modelId="{0C82031F-2532-4710-9E7A-2BF6B78DF842}">
      <dgm:prSet phldrT="[Text]" custT="1"/>
      <dgm:spPr>
        <a:xfrm>
          <a:off x="0" y="4141087"/>
          <a:ext cx="7543800" cy="1748250"/>
        </a:xfrm>
      </dgm:spPr>
      <dgm:t>
        <a:bodyPr/>
        <a:lstStyle/>
        <a:p>
          <a:pPr>
            <a:buChar char="•"/>
          </a:pPr>
          <a:r>
            <a:rPr lang="en-GB" sz="700" dirty="0">
              <a:solidFill>
                <a:schemeClr val="tx1"/>
              </a:solidFill>
              <a:latin typeface="Selawik Light" panose="02020404030301010803"/>
              <a:ea typeface="+mn-ea"/>
              <a:cs typeface="+mn-cs"/>
            </a:rPr>
            <a:t>Motivational</a:t>
          </a:r>
        </a:p>
      </dgm:t>
    </dgm:pt>
    <dgm:pt modelId="{5105D24A-F423-49D3-B5EC-6B275D5DF789}" type="parTrans" cxnId="{9CCD18ED-2F0F-480E-9E4D-87B279F82CD0}">
      <dgm:prSet/>
      <dgm:spPr/>
      <dgm:t>
        <a:bodyPr/>
        <a:lstStyle/>
        <a:p>
          <a:endParaRPr lang="en-GB"/>
        </a:p>
      </dgm:t>
    </dgm:pt>
    <dgm:pt modelId="{2F95FD9A-523D-47B4-8665-DC580A247133}" type="sibTrans" cxnId="{9CCD18ED-2F0F-480E-9E4D-87B279F82CD0}">
      <dgm:prSet/>
      <dgm:spPr/>
      <dgm:t>
        <a:bodyPr/>
        <a:lstStyle/>
        <a:p>
          <a:endParaRPr lang="en-GB"/>
        </a:p>
      </dgm:t>
    </dgm:pt>
    <dgm:pt modelId="{46753F25-DC32-4B84-AB9E-37EBAE4222AF}">
      <dgm:prSet phldrT="[Text]" custT="1"/>
      <dgm:spPr>
        <a:xfrm>
          <a:off x="0" y="323287"/>
          <a:ext cx="7543800" cy="1748250"/>
        </a:xfrm>
      </dgm:spPr>
      <dgm:t>
        <a:bodyPr/>
        <a:lstStyle/>
        <a:p>
          <a:pPr>
            <a:buChar char="•"/>
          </a:pPr>
          <a:r>
            <a:rPr lang="en-GB" sz="800">
              <a:solidFill>
                <a:schemeClr val="tx1"/>
              </a:solidFill>
              <a:latin typeface="Selawik Light" panose="02020404030301010803"/>
              <a:ea typeface="+mn-ea"/>
              <a:cs typeface="+mn-cs"/>
            </a:rPr>
            <a:t>Safe</a:t>
          </a:r>
        </a:p>
      </dgm:t>
    </dgm:pt>
    <dgm:pt modelId="{5A99B98D-3D04-4F77-9275-9CE7E836675D}" type="parTrans" cxnId="{134E3491-ABCD-44A7-B278-86E6F560533A}">
      <dgm:prSet/>
      <dgm:spPr/>
      <dgm:t>
        <a:bodyPr/>
        <a:lstStyle/>
        <a:p>
          <a:endParaRPr lang="en-GB"/>
        </a:p>
      </dgm:t>
    </dgm:pt>
    <dgm:pt modelId="{0FAA1D94-B484-4EEE-A2FF-FA1412864D64}" type="sibTrans" cxnId="{134E3491-ABCD-44A7-B278-86E6F560533A}">
      <dgm:prSet/>
      <dgm:spPr/>
      <dgm:t>
        <a:bodyPr/>
        <a:lstStyle/>
        <a:p>
          <a:endParaRPr lang="en-GB"/>
        </a:p>
      </dgm:t>
    </dgm:pt>
    <dgm:pt modelId="{D2C109A4-7FAC-446C-B41A-D65E2AC92C8D}" type="pres">
      <dgm:prSet presAssocID="{5F98D7AA-9807-4363-87BD-CB0413996D3E}" presName="cycle" presStyleCnt="0">
        <dgm:presLayoutVars>
          <dgm:dir/>
          <dgm:resizeHandles val="exact"/>
        </dgm:presLayoutVars>
      </dgm:prSet>
      <dgm:spPr/>
    </dgm:pt>
    <dgm:pt modelId="{CEC637E6-84E6-4A29-82A3-8187727907FF}" type="pres">
      <dgm:prSet presAssocID="{A9232C93-B4C4-4719-98EA-CB509E080271}" presName="arrow" presStyleLbl="node1" presStyleIdx="0" presStyleCnt="3" custScaleX="122612">
        <dgm:presLayoutVars>
          <dgm:bulletEnabled val="1"/>
        </dgm:presLayoutVars>
      </dgm:prSet>
      <dgm:spPr/>
    </dgm:pt>
    <dgm:pt modelId="{8A852B74-E147-4C22-9D94-ECEB0A5D8367}" type="pres">
      <dgm:prSet presAssocID="{77A33BF4-A245-42F1-8565-FD6AA35E65E3}" presName="arrow" presStyleLbl="node1" presStyleIdx="1" presStyleCnt="3" custScaleX="109681" custScaleY="126341" custRadScaleRad="115101" custRadScaleInc="-4233">
        <dgm:presLayoutVars>
          <dgm:bulletEnabled val="1"/>
        </dgm:presLayoutVars>
      </dgm:prSet>
      <dgm:spPr/>
    </dgm:pt>
    <dgm:pt modelId="{203ACF76-7E3D-4E40-9214-613289E92286}" type="pres">
      <dgm:prSet presAssocID="{C0B45BF5-F707-41FC-854F-64097910C353}" presName="arrow" presStyleLbl="node1" presStyleIdx="2" presStyleCnt="3" custScaleX="127394" custScaleY="114754">
        <dgm:presLayoutVars>
          <dgm:bulletEnabled val="1"/>
        </dgm:presLayoutVars>
      </dgm:prSet>
      <dgm:spPr/>
    </dgm:pt>
  </dgm:ptLst>
  <dgm:cxnLst>
    <dgm:cxn modelId="{1DE8E903-A046-4B87-A6EA-892F44F92197}" type="presOf" srcId="{BED4FCD5-E035-43DD-93DF-293CBE131BAF}" destId="{CEC637E6-84E6-4A29-82A3-8187727907FF}" srcOrd="0" destOrd="3" presId="urn:microsoft.com/office/officeart/2005/8/layout/arrow1"/>
    <dgm:cxn modelId="{33AF7B05-43E2-48D3-8F08-E4903CEB3A82}" type="presOf" srcId="{F0C2C9A6-4E84-465B-B220-71F5D5B6A7CB}" destId="{203ACF76-7E3D-4E40-9214-613289E92286}" srcOrd="0" destOrd="3" presId="urn:microsoft.com/office/officeart/2005/8/layout/arrow1"/>
    <dgm:cxn modelId="{1AABE813-52FD-45BF-9308-731B72583F5E}" type="presOf" srcId="{5F98D7AA-9807-4363-87BD-CB0413996D3E}" destId="{D2C109A4-7FAC-446C-B41A-D65E2AC92C8D}" srcOrd="0" destOrd="0" presId="urn:microsoft.com/office/officeart/2005/8/layout/arrow1"/>
    <dgm:cxn modelId="{C8D4C815-B349-4106-864E-27FB9857D3B1}" type="presOf" srcId="{C919D657-4FB6-4CBC-B88E-673AFD2A8D3C}" destId="{CEC637E6-84E6-4A29-82A3-8187727907FF}" srcOrd="0" destOrd="4" presId="urn:microsoft.com/office/officeart/2005/8/layout/arrow1"/>
    <dgm:cxn modelId="{43EAF11C-2131-4F9B-B49E-2C0A6410C8C6}" srcId="{A9232C93-B4C4-4719-98EA-CB509E080271}" destId="{BED4FCD5-E035-43DD-93DF-293CBE131BAF}" srcOrd="2" destOrd="0" parTransId="{DFDFBB1C-9A7C-4185-A383-92262FAC3965}" sibTransId="{C972D096-9555-41E6-A85E-D240A5848F02}"/>
    <dgm:cxn modelId="{73684124-05D5-4EDE-82B2-4EFB2D0884F8}" type="presOf" srcId="{0C82031F-2532-4710-9E7A-2BF6B78DF842}" destId="{203ACF76-7E3D-4E40-9214-613289E92286}" srcOrd="0" destOrd="5" presId="urn:microsoft.com/office/officeart/2005/8/layout/arrow1"/>
    <dgm:cxn modelId="{495B682F-3748-4466-A8B3-308F99612513}" type="presOf" srcId="{9761BA3C-95DC-427C-AAFF-D84786D3B81D}" destId="{8A852B74-E147-4C22-9D94-ECEB0A5D8367}" srcOrd="0" destOrd="3" presId="urn:microsoft.com/office/officeart/2005/8/layout/arrow1"/>
    <dgm:cxn modelId="{0AE4A438-2B10-4509-92AA-93D50B48A915}" srcId="{C0B45BF5-F707-41FC-854F-64097910C353}" destId="{7F6EBCCD-8CF5-4AE4-8F0C-69FF1D2190A0}" srcOrd="3" destOrd="0" parTransId="{FE97265B-06AD-4902-A16B-66F263A9F9C4}" sibTransId="{ECEBEE47-FD7B-4A78-A4C6-814EBB57AD5F}"/>
    <dgm:cxn modelId="{FB66E83B-424F-4E21-AC28-AB2BB5347700}" srcId="{5F98D7AA-9807-4363-87BD-CB0413996D3E}" destId="{C0B45BF5-F707-41FC-854F-64097910C353}" srcOrd="2" destOrd="0" parTransId="{D8E51F36-B7DB-4A75-9B59-1370153C74B5}" sibTransId="{0E4AFB9B-0238-4194-AE1F-D1B231FCFB7C}"/>
    <dgm:cxn modelId="{942F3D3C-1851-4062-ADBE-4DCA058CD0E0}" srcId="{A9232C93-B4C4-4719-98EA-CB509E080271}" destId="{FD3F34B2-013F-4231-8E82-6C99AEB8D612}" srcOrd="5" destOrd="0" parTransId="{84C5BF8D-DE02-4373-8B91-483DFC6786BC}" sibTransId="{B62FFAF9-D74C-4FAF-973D-70EA4FC4A937}"/>
    <dgm:cxn modelId="{8BB58463-1F8F-4D3E-8E1C-C572920C2834}" type="presOf" srcId="{7F6EBCCD-8CF5-4AE4-8F0C-69FF1D2190A0}" destId="{203ACF76-7E3D-4E40-9214-613289E92286}" srcOrd="0" destOrd="4" presId="urn:microsoft.com/office/officeart/2005/8/layout/arrow1"/>
    <dgm:cxn modelId="{DDF4504F-E8FA-4C05-B83C-C4E76691C39A}" srcId="{A9232C93-B4C4-4719-98EA-CB509E080271}" destId="{44EEA64E-5224-4414-9430-AAD7EEF6FF01}" srcOrd="0" destOrd="0" parTransId="{7E0542FC-BB73-4A68-8696-811EB1F5A8CC}" sibTransId="{2E8483A4-7D4E-4633-84B2-70EEEDD86329}"/>
    <dgm:cxn modelId="{CCF4D96F-233D-49C4-BB12-3786E0440965}" type="presOf" srcId="{367B298D-47BE-4AD5-AE8D-17DEF6D52AC9}" destId="{203ACF76-7E3D-4E40-9214-613289E92286}" srcOrd="0" destOrd="2" presId="urn:microsoft.com/office/officeart/2005/8/layout/arrow1"/>
    <dgm:cxn modelId="{FBA05170-EC13-4A98-B19C-C58F51904C1A}" type="presOf" srcId="{44EEA64E-5224-4414-9430-AAD7EEF6FF01}" destId="{CEC637E6-84E6-4A29-82A3-8187727907FF}" srcOrd="0" destOrd="1" presId="urn:microsoft.com/office/officeart/2005/8/layout/arrow1"/>
    <dgm:cxn modelId="{9542F251-2A5F-42D7-87EA-0FE6FDF99D20}" srcId="{C0B45BF5-F707-41FC-854F-64097910C353}" destId="{367B298D-47BE-4AD5-AE8D-17DEF6D52AC9}" srcOrd="1" destOrd="0" parTransId="{B5796027-4849-4DE1-BB94-741074B7283A}" sibTransId="{280BC63D-28D1-4E40-A846-146A374CB1A6}"/>
    <dgm:cxn modelId="{07929672-B693-4166-ACD1-0BEEBEEE84D5}" type="presOf" srcId="{D70D64E4-2957-4878-A1E1-6B617CB0C0C9}" destId="{203ACF76-7E3D-4E40-9214-613289E92286}" srcOrd="0" destOrd="1" presId="urn:microsoft.com/office/officeart/2005/8/layout/arrow1"/>
    <dgm:cxn modelId="{4926EC58-D544-41EC-B415-B71FA07FAF91}" srcId="{77A33BF4-A245-42F1-8565-FD6AA35E65E3}" destId="{9761BA3C-95DC-427C-AAFF-D84786D3B81D}" srcOrd="2" destOrd="0" parTransId="{FE32B706-2062-45DB-98B2-F0A6F689EFF4}" sibTransId="{C2347622-91C2-40EF-A6B8-8EF17FD42E9F}"/>
    <dgm:cxn modelId="{1EA87685-1E5C-49DF-AD31-569A2306ED2C}" type="presOf" srcId="{75E016BD-6648-4E22-95BD-D660DC7AF210}" destId="{8A852B74-E147-4C22-9D94-ECEB0A5D8367}" srcOrd="0" destOrd="1" presId="urn:microsoft.com/office/officeart/2005/8/layout/arrow1"/>
    <dgm:cxn modelId="{62CB958C-56E8-4B7C-8106-2F0B184133D2}" type="presOf" srcId="{77A33BF4-A245-42F1-8565-FD6AA35E65E3}" destId="{8A852B74-E147-4C22-9D94-ECEB0A5D8367}" srcOrd="0" destOrd="0" presId="urn:microsoft.com/office/officeart/2005/8/layout/arrow1"/>
    <dgm:cxn modelId="{134E3491-ABCD-44A7-B278-86E6F560533A}" srcId="{A9232C93-B4C4-4719-98EA-CB509E080271}" destId="{46753F25-DC32-4B84-AB9E-37EBAE4222AF}" srcOrd="4" destOrd="0" parTransId="{5A99B98D-3D04-4F77-9275-9CE7E836675D}" sibTransId="{0FAA1D94-B484-4EEE-A2FF-FA1412864D64}"/>
    <dgm:cxn modelId="{7F64A196-9C7E-4C44-95FA-DF6B6E1244AE}" srcId="{5F98D7AA-9807-4363-87BD-CB0413996D3E}" destId="{77A33BF4-A245-42F1-8565-FD6AA35E65E3}" srcOrd="1" destOrd="0" parTransId="{7F56AC26-E8D1-4D2A-AF0F-C53937382B83}" sibTransId="{3AF9F476-90BF-4155-8620-89123F53347B}"/>
    <dgm:cxn modelId="{A166FE99-71C3-4ED8-9D52-5B6773FB007E}" srcId="{5F98D7AA-9807-4363-87BD-CB0413996D3E}" destId="{A9232C93-B4C4-4719-98EA-CB509E080271}" srcOrd="0" destOrd="0" parTransId="{65860E13-2533-4F09-A4FB-CBDC40506FB1}" sibTransId="{EA222ED5-3035-4825-BB2A-9F083C1C49CB}"/>
    <dgm:cxn modelId="{DE5D759F-9779-4233-9192-F29D2ECFE9E7}" srcId="{A9232C93-B4C4-4719-98EA-CB509E080271}" destId="{C919D657-4FB6-4CBC-B88E-673AFD2A8D3C}" srcOrd="3" destOrd="0" parTransId="{D1BD4DF6-2731-4942-88AC-ABD15E0176B5}" sibTransId="{9EC64164-86D5-4CB1-86AA-4B3BBE501951}"/>
    <dgm:cxn modelId="{4049D9A5-0503-4BB7-828B-7D9536902352}" srcId="{77A33BF4-A245-42F1-8565-FD6AA35E65E3}" destId="{12FC6FE1-C32D-42D5-A552-3C01B63E7994}" srcOrd="1" destOrd="0" parTransId="{C6CEB864-73FC-4101-9E32-57A3BB7A484B}" sibTransId="{7DDB3B80-EF3A-4275-ACE8-6AF42E76558E}"/>
    <dgm:cxn modelId="{B8FA1AA9-D1FA-4399-A6A8-598D6275206E}" type="presOf" srcId="{46753F25-DC32-4B84-AB9E-37EBAE4222AF}" destId="{CEC637E6-84E6-4A29-82A3-8187727907FF}" srcOrd="0" destOrd="5" presId="urn:microsoft.com/office/officeart/2005/8/layout/arrow1"/>
    <dgm:cxn modelId="{5CF59EB5-0D6E-40F5-9B53-A00E9DF5BF84}" srcId="{C0B45BF5-F707-41FC-854F-64097910C353}" destId="{F0C2C9A6-4E84-465B-B220-71F5D5B6A7CB}" srcOrd="2" destOrd="0" parTransId="{1029CDBD-F087-49AC-814D-AEDE24351276}" sibTransId="{5531DC12-932B-4607-B92E-5693E687EF06}"/>
    <dgm:cxn modelId="{54A6E4B7-763F-4A84-8B31-0066FEF7E148}" srcId="{A9232C93-B4C4-4719-98EA-CB509E080271}" destId="{436AC2F1-10C0-42B0-A981-3ADDE64699F5}" srcOrd="1" destOrd="0" parTransId="{AD183103-54A9-440F-A8AD-82BE7B894E43}" sibTransId="{CAC4985F-EBB3-48D2-A904-29261812E28A}"/>
    <dgm:cxn modelId="{26BFE2C1-2443-4BEE-BB1D-0BFFB2C9CE36}" type="presOf" srcId="{436AC2F1-10C0-42B0-A981-3ADDE64699F5}" destId="{CEC637E6-84E6-4A29-82A3-8187727907FF}" srcOrd="0" destOrd="2" presId="urn:microsoft.com/office/officeart/2005/8/layout/arrow1"/>
    <dgm:cxn modelId="{DDDA3ECC-FF6A-4443-AF40-F2E675E28726}" srcId="{77A33BF4-A245-42F1-8565-FD6AA35E65E3}" destId="{75E016BD-6648-4E22-95BD-D660DC7AF210}" srcOrd="0" destOrd="0" parTransId="{A5603C76-1388-400B-A3E7-7AACC78CE58C}" sibTransId="{EDBDC657-3365-41CB-A348-C37354B10F1C}"/>
    <dgm:cxn modelId="{9742B8D5-8E18-4A96-AE82-92803345F100}" type="presOf" srcId="{A9232C93-B4C4-4719-98EA-CB509E080271}" destId="{CEC637E6-84E6-4A29-82A3-8187727907FF}" srcOrd="0" destOrd="0" presId="urn:microsoft.com/office/officeart/2005/8/layout/arrow1"/>
    <dgm:cxn modelId="{76E5CCD9-1E87-4C77-9FAA-89E5EF99C61C}" type="presOf" srcId="{C0B45BF5-F707-41FC-854F-64097910C353}" destId="{203ACF76-7E3D-4E40-9214-613289E92286}" srcOrd="0" destOrd="0" presId="urn:microsoft.com/office/officeart/2005/8/layout/arrow1"/>
    <dgm:cxn modelId="{BF1B22E6-3905-4F3C-8D6D-F2B29DFE6299}" type="presOf" srcId="{8E096197-8C7E-4881-A2A4-074E79C127FE}" destId="{8A852B74-E147-4C22-9D94-ECEB0A5D8367}" srcOrd="0" destOrd="4" presId="urn:microsoft.com/office/officeart/2005/8/layout/arrow1"/>
    <dgm:cxn modelId="{79CDDEEC-D968-4887-8D44-B13E5447C667}" srcId="{C0B45BF5-F707-41FC-854F-64097910C353}" destId="{D70D64E4-2957-4878-A1E1-6B617CB0C0C9}" srcOrd="0" destOrd="0" parTransId="{53B38796-65F2-463F-B27B-FF34EADC4755}" sibTransId="{27E299AA-67BF-42EC-AE6E-245CFFEB9FC2}"/>
    <dgm:cxn modelId="{9CCD18ED-2F0F-480E-9E4D-87B279F82CD0}" srcId="{C0B45BF5-F707-41FC-854F-64097910C353}" destId="{0C82031F-2532-4710-9E7A-2BF6B78DF842}" srcOrd="4" destOrd="0" parTransId="{5105D24A-F423-49D3-B5EC-6B275D5DF789}" sibTransId="{2F95FD9A-523D-47B4-8665-DC580A247133}"/>
    <dgm:cxn modelId="{69E73CF0-2A2F-4FE6-B22D-0B6BFD142F01}" srcId="{77A33BF4-A245-42F1-8565-FD6AA35E65E3}" destId="{8E096197-8C7E-4881-A2A4-074E79C127FE}" srcOrd="3" destOrd="0" parTransId="{F89A76C4-4BBA-42D8-90CB-6533CA0339A5}" sibTransId="{2B12F078-3203-463D-841A-7A732FB50038}"/>
    <dgm:cxn modelId="{381DBBF0-176E-4E8B-AC32-8BCB7BB12DC3}" type="presOf" srcId="{12FC6FE1-C32D-42D5-A552-3C01B63E7994}" destId="{8A852B74-E147-4C22-9D94-ECEB0A5D8367}" srcOrd="0" destOrd="2" presId="urn:microsoft.com/office/officeart/2005/8/layout/arrow1"/>
    <dgm:cxn modelId="{EA6C58F8-A60B-4798-8BB4-1F7F3D433649}" type="presOf" srcId="{FD3F34B2-013F-4231-8E82-6C99AEB8D612}" destId="{CEC637E6-84E6-4A29-82A3-8187727907FF}" srcOrd="0" destOrd="6" presId="urn:microsoft.com/office/officeart/2005/8/layout/arrow1"/>
    <dgm:cxn modelId="{08A14D38-A6CF-4302-A2E2-9EF2E9550F12}" type="presParOf" srcId="{D2C109A4-7FAC-446C-B41A-D65E2AC92C8D}" destId="{CEC637E6-84E6-4A29-82A3-8187727907FF}" srcOrd="0" destOrd="0" presId="urn:microsoft.com/office/officeart/2005/8/layout/arrow1"/>
    <dgm:cxn modelId="{121A8E4A-32D2-4F6D-A596-BF9C61D16CF7}" type="presParOf" srcId="{D2C109A4-7FAC-446C-B41A-D65E2AC92C8D}" destId="{8A852B74-E147-4C22-9D94-ECEB0A5D8367}" srcOrd="1" destOrd="0" presId="urn:microsoft.com/office/officeart/2005/8/layout/arrow1"/>
    <dgm:cxn modelId="{5457C76D-2FB0-4062-904C-CBB55D72BEAA}" type="presParOf" srcId="{D2C109A4-7FAC-446C-B41A-D65E2AC92C8D}" destId="{203ACF76-7E3D-4E40-9214-613289E92286}" srcOrd="2"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C637E6-84E6-4A29-82A3-8187727907FF}">
      <dsp:nvSpPr>
        <dsp:cNvPr id="0" name=""/>
        <dsp:cNvSpPr/>
      </dsp:nvSpPr>
      <dsp:spPr>
        <a:xfrm>
          <a:off x="2268509" y="-97538"/>
          <a:ext cx="1828685" cy="1491441"/>
        </a:xfrm>
        <a:prstGeom prst="up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896" tIns="56896" rIns="56896" bIns="56896" numCol="1" spcCol="1270" anchor="t" anchorCtr="0">
          <a:noAutofit/>
        </a:bodyPr>
        <a:lstStyle/>
        <a:p>
          <a:pPr marL="0" lvl="0" indent="0" algn="l" defTabSz="355600">
            <a:lnSpc>
              <a:spcPct val="90000"/>
            </a:lnSpc>
            <a:spcBef>
              <a:spcPct val="0"/>
            </a:spcBef>
            <a:spcAft>
              <a:spcPct val="35000"/>
            </a:spcAft>
            <a:buNone/>
          </a:pPr>
          <a:r>
            <a:rPr lang="en-GB" sz="800" b="1" kern="1200" dirty="0">
              <a:solidFill>
                <a:schemeClr val="tx1"/>
              </a:solidFill>
              <a:latin typeface="Selawik Light" panose="02020404030301010803"/>
              <a:ea typeface="+mn-ea"/>
              <a:cs typeface="+mn-cs"/>
            </a:rPr>
            <a:t>COMMUNITY</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Inclusive</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Friendly</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Positive</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Creative</a:t>
          </a:r>
        </a:p>
        <a:p>
          <a:pPr marL="57150" lvl="1" indent="-57150" algn="l" defTabSz="355600">
            <a:lnSpc>
              <a:spcPct val="90000"/>
            </a:lnSpc>
            <a:spcBef>
              <a:spcPct val="0"/>
            </a:spcBef>
            <a:spcAft>
              <a:spcPct val="15000"/>
            </a:spcAft>
            <a:buChar char="•"/>
          </a:pPr>
          <a:r>
            <a:rPr lang="en-GB" sz="800" kern="1200">
              <a:solidFill>
                <a:schemeClr val="tx1"/>
              </a:solidFill>
              <a:latin typeface="Selawik Light" panose="02020404030301010803"/>
              <a:ea typeface="+mn-ea"/>
              <a:cs typeface="+mn-cs"/>
            </a:rPr>
            <a:t>Safe</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Socially Responsible</a:t>
          </a:r>
        </a:p>
      </dsp:txBody>
      <dsp:txXfrm>
        <a:off x="2725680" y="163464"/>
        <a:ext cx="914343" cy="1230439"/>
      </dsp:txXfrm>
    </dsp:sp>
    <dsp:sp modelId="{8A852B74-E147-4C22-9D94-ECEB0A5D8367}">
      <dsp:nvSpPr>
        <dsp:cNvPr id="0" name=""/>
        <dsp:cNvSpPr/>
      </dsp:nvSpPr>
      <dsp:spPr>
        <a:xfrm rot="7200000">
          <a:off x="3404808" y="1185365"/>
          <a:ext cx="1635827" cy="1884301"/>
        </a:xfrm>
        <a:prstGeom prst="up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6896" tIns="56896" rIns="56896" bIns="56896" numCol="1" spcCol="1270" anchor="t" anchorCtr="0">
          <a:noAutofit/>
        </a:bodyPr>
        <a:lstStyle/>
        <a:p>
          <a:pPr marL="0" lvl="0" indent="0" algn="l" defTabSz="355600">
            <a:lnSpc>
              <a:spcPct val="90000"/>
            </a:lnSpc>
            <a:spcBef>
              <a:spcPct val="0"/>
            </a:spcBef>
            <a:spcAft>
              <a:spcPct val="35000"/>
            </a:spcAft>
            <a:buNone/>
          </a:pPr>
          <a:r>
            <a:rPr lang="en-GB" sz="800" b="1" kern="1200" dirty="0">
              <a:solidFill>
                <a:schemeClr val="tx1"/>
              </a:solidFill>
              <a:latin typeface="Selawik Light" panose="02020404030301010803"/>
              <a:ea typeface="+mn-ea"/>
              <a:cs typeface="+mn-cs"/>
            </a:rPr>
            <a:t>ENJOYMENT</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Training</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Learning</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Being Together</a:t>
          </a:r>
        </a:p>
        <a:p>
          <a:pPr marL="57150" lvl="1" indent="-57150" algn="l" defTabSz="355600">
            <a:lnSpc>
              <a:spcPct val="90000"/>
            </a:lnSpc>
            <a:spcBef>
              <a:spcPct val="0"/>
            </a:spcBef>
            <a:spcAft>
              <a:spcPct val="15000"/>
            </a:spcAft>
            <a:buChar char="•"/>
          </a:pPr>
          <a:r>
            <a:rPr lang="en-GB" sz="800" kern="1200" dirty="0">
              <a:solidFill>
                <a:schemeClr val="tx1"/>
              </a:solidFill>
              <a:latin typeface="Selawik Light" panose="02020404030301010803"/>
              <a:ea typeface="+mn-ea"/>
              <a:cs typeface="+mn-cs"/>
            </a:rPr>
            <a:t>Competitions</a:t>
          </a:r>
        </a:p>
      </dsp:txBody>
      <dsp:txXfrm rot="-5400000">
        <a:off x="3299747" y="1646992"/>
        <a:ext cx="1598031" cy="817913"/>
      </dsp:txXfrm>
    </dsp:sp>
    <dsp:sp modelId="{203ACF76-7E3D-4E40-9214-613289E92286}">
      <dsp:nvSpPr>
        <dsp:cNvPr id="0" name=""/>
        <dsp:cNvSpPr/>
      </dsp:nvSpPr>
      <dsp:spPr>
        <a:xfrm rot="14400000">
          <a:off x="1370120" y="1286726"/>
          <a:ext cx="1900006" cy="1711488"/>
        </a:xfrm>
        <a:prstGeom prst="upArrow">
          <a:avLst>
            <a:gd name="adj1" fmla="val 50000"/>
            <a:gd name="adj2" fmla="val 35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784" tIns="49784" rIns="49784" bIns="49784" numCol="1" spcCol="1270" anchor="t" anchorCtr="0">
          <a:noAutofit/>
        </a:bodyPr>
        <a:lstStyle/>
        <a:p>
          <a:pPr marL="0" lvl="0" indent="0" algn="l" defTabSz="311150">
            <a:lnSpc>
              <a:spcPct val="90000"/>
            </a:lnSpc>
            <a:spcBef>
              <a:spcPct val="0"/>
            </a:spcBef>
            <a:spcAft>
              <a:spcPct val="35000"/>
            </a:spcAft>
            <a:buNone/>
          </a:pPr>
          <a:r>
            <a:rPr lang="en-GB" sz="700" b="1" kern="1200" dirty="0">
              <a:solidFill>
                <a:schemeClr val="tx1"/>
              </a:solidFill>
              <a:latin typeface="Selawik Light" panose="02020404030301010803"/>
              <a:ea typeface="+mn-ea"/>
              <a:cs typeface="+mn-cs"/>
            </a:rPr>
            <a:t>TEAMWORK</a:t>
          </a:r>
        </a:p>
        <a:p>
          <a:pPr marL="57150" lvl="1" indent="-57150" algn="l" defTabSz="311150">
            <a:lnSpc>
              <a:spcPct val="90000"/>
            </a:lnSpc>
            <a:spcBef>
              <a:spcPct val="0"/>
            </a:spcBef>
            <a:spcAft>
              <a:spcPct val="15000"/>
            </a:spcAft>
            <a:buChar char="•"/>
          </a:pPr>
          <a:r>
            <a:rPr lang="en-GB" sz="700" kern="1200" dirty="0">
              <a:solidFill>
                <a:schemeClr val="tx1"/>
              </a:solidFill>
              <a:latin typeface="Selawik Light" panose="02020404030301010803"/>
              <a:ea typeface="+mn-ea"/>
              <a:cs typeface="+mn-cs"/>
            </a:rPr>
            <a:t>Encouraging</a:t>
          </a:r>
        </a:p>
        <a:p>
          <a:pPr marL="57150" lvl="1" indent="-57150" algn="l" defTabSz="311150">
            <a:lnSpc>
              <a:spcPct val="90000"/>
            </a:lnSpc>
            <a:spcBef>
              <a:spcPct val="0"/>
            </a:spcBef>
            <a:spcAft>
              <a:spcPct val="15000"/>
            </a:spcAft>
            <a:buChar char="•"/>
          </a:pPr>
          <a:r>
            <a:rPr lang="en-GB" sz="700" kern="1200">
              <a:solidFill>
                <a:schemeClr val="tx1"/>
              </a:solidFill>
              <a:latin typeface="Selawik Light" panose="02020404030301010803"/>
              <a:ea typeface="+mn-ea"/>
              <a:cs typeface="+mn-cs"/>
            </a:rPr>
            <a:t>Commitment </a:t>
          </a:r>
        </a:p>
        <a:p>
          <a:pPr marL="57150" lvl="1" indent="-57150" algn="l" defTabSz="311150">
            <a:lnSpc>
              <a:spcPct val="90000"/>
            </a:lnSpc>
            <a:spcBef>
              <a:spcPct val="0"/>
            </a:spcBef>
            <a:spcAft>
              <a:spcPct val="15000"/>
            </a:spcAft>
            <a:buChar char="•"/>
          </a:pPr>
          <a:r>
            <a:rPr lang="en-GB" sz="700" kern="1200" dirty="0">
              <a:solidFill>
                <a:schemeClr val="tx1"/>
              </a:solidFill>
              <a:latin typeface="Selawik Light" panose="02020404030301010803"/>
              <a:ea typeface="+mn-ea"/>
              <a:cs typeface="+mn-cs"/>
            </a:rPr>
            <a:t>Team Spirit</a:t>
          </a:r>
        </a:p>
        <a:p>
          <a:pPr marL="57150" lvl="1" indent="-57150" algn="l" defTabSz="311150">
            <a:lnSpc>
              <a:spcPct val="90000"/>
            </a:lnSpc>
            <a:spcBef>
              <a:spcPct val="0"/>
            </a:spcBef>
            <a:spcAft>
              <a:spcPct val="15000"/>
            </a:spcAft>
            <a:buChar char="•"/>
          </a:pPr>
          <a:r>
            <a:rPr lang="en-GB" sz="700" kern="1200" dirty="0">
              <a:solidFill>
                <a:schemeClr val="tx1"/>
              </a:solidFill>
              <a:latin typeface="Selawik Light" panose="02020404030301010803"/>
              <a:ea typeface="+mn-ea"/>
              <a:cs typeface="+mn-cs"/>
            </a:rPr>
            <a:t>Co-operative</a:t>
          </a:r>
        </a:p>
        <a:p>
          <a:pPr marL="57150" lvl="1" indent="-57150" algn="l" defTabSz="311150">
            <a:lnSpc>
              <a:spcPct val="90000"/>
            </a:lnSpc>
            <a:spcBef>
              <a:spcPct val="0"/>
            </a:spcBef>
            <a:spcAft>
              <a:spcPct val="15000"/>
            </a:spcAft>
            <a:buChar char="•"/>
          </a:pPr>
          <a:r>
            <a:rPr lang="en-GB" sz="700" kern="1200" dirty="0">
              <a:solidFill>
                <a:schemeClr val="tx1"/>
              </a:solidFill>
              <a:latin typeface="Selawik Light" panose="02020404030301010803"/>
              <a:ea typeface="+mn-ea"/>
              <a:cs typeface="+mn-cs"/>
            </a:rPr>
            <a:t>Motivational</a:t>
          </a:r>
        </a:p>
      </dsp:txBody>
      <dsp:txXfrm rot="5400000">
        <a:off x="1743826" y="1592590"/>
        <a:ext cx="1411978" cy="950003"/>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513" cy="4699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2304" y="0"/>
            <a:ext cx="3078513" cy="469950"/>
          </a:xfrm>
          <a:prstGeom prst="rect">
            <a:avLst/>
          </a:prstGeom>
        </p:spPr>
        <p:txBody>
          <a:bodyPr vert="horz" lIns="91440" tIns="45720" rIns="91440" bIns="45720" rtlCol="0"/>
          <a:lstStyle>
            <a:lvl1pPr algn="r">
              <a:defRPr sz="1200"/>
            </a:lvl1pPr>
          </a:lstStyle>
          <a:p>
            <a:fld id="{E4167263-BD3C-4E4A-950F-65F533010DFE}" type="datetimeFigureOut">
              <a:rPr lang="en-GB" smtClean="0"/>
              <a:t>02/12/2022</a:t>
            </a:fld>
            <a:endParaRPr lang="en-GB"/>
          </a:p>
        </p:txBody>
      </p:sp>
      <p:sp>
        <p:nvSpPr>
          <p:cNvPr id="4" name="Footer Placeholder 3"/>
          <p:cNvSpPr>
            <a:spLocks noGrp="1"/>
          </p:cNvSpPr>
          <p:nvPr>
            <p:ph type="ftr" sz="quarter" idx="2"/>
          </p:nvPr>
        </p:nvSpPr>
        <p:spPr>
          <a:xfrm>
            <a:off x="0" y="8917025"/>
            <a:ext cx="3078513" cy="46994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2304" y="8917025"/>
            <a:ext cx="3078513" cy="469949"/>
          </a:xfrm>
          <a:prstGeom prst="rect">
            <a:avLst/>
          </a:prstGeom>
        </p:spPr>
        <p:txBody>
          <a:bodyPr vert="horz" lIns="91440" tIns="45720" rIns="91440" bIns="45720" rtlCol="0" anchor="b"/>
          <a:lstStyle>
            <a:lvl1pPr algn="r">
              <a:defRPr sz="1200"/>
            </a:lvl1pPr>
          </a:lstStyle>
          <a:p>
            <a:fld id="{6D10830C-9643-4980-A9CC-55AEB549C51A}" type="slidenum">
              <a:rPr lang="en-GB" smtClean="0"/>
              <a:t>‹#›</a:t>
            </a:fld>
            <a:endParaRPr lang="en-GB"/>
          </a:p>
        </p:txBody>
      </p:sp>
    </p:spTree>
    <p:extLst>
      <p:ext uri="{BB962C8B-B14F-4D97-AF65-F5344CB8AC3E}">
        <p14:creationId xmlns:p14="http://schemas.microsoft.com/office/powerpoint/2010/main" val="1272061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fld id="{CBA332C4-F47F-4AC7-A8F8-F92A283D2EF8}" type="datetimeFigureOut">
              <a:rPr lang="en-GB" smtClean="0"/>
              <a:t>02/12/2022</a:t>
            </a:fld>
            <a:endParaRPr lang="en-GB"/>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fld id="{F27EA5AA-3B82-4D55-A17D-5708387134F4}" type="slidenum">
              <a:rPr lang="en-GB" smtClean="0"/>
              <a:t>‹#›</a:t>
            </a:fld>
            <a:endParaRPr lang="en-GB"/>
          </a:p>
        </p:txBody>
      </p:sp>
    </p:spTree>
    <p:extLst>
      <p:ext uri="{BB962C8B-B14F-4D97-AF65-F5344CB8AC3E}">
        <p14:creationId xmlns:p14="http://schemas.microsoft.com/office/powerpoint/2010/main" val="408407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1</a:t>
            </a:fld>
            <a:endParaRPr lang="en-GB"/>
          </a:p>
        </p:txBody>
      </p:sp>
    </p:spTree>
    <p:extLst>
      <p:ext uri="{BB962C8B-B14F-4D97-AF65-F5344CB8AC3E}">
        <p14:creationId xmlns:p14="http://schemas.microsoft.com/office/powerpoint/2010/main" val="1495754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19</a:t>
            </a:fld>
            <a:endParaRPr lang="en-GB"/>
          </a:p>
        </p:txBody>
      </p:sp>
    </p:spTree>
    <p:extLst>
      <p:ext uri="{BB962C8B-B14F-4D97-AF65-F5344CB8AC3E}">
        <p14:creationId xmlns:p14="http://schemas.microsoft.com/office/powerpoint/2010/main" val="568477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A5AA-3B82-4D55-A17D-5708387134F4}" type="slidenum">
              <a:rPr lang="en-GB" smtClean="0"/>
              <a:t>21</a:t>
            </a:fld>
            <a:endParaRPr lang="en-GB"/>
          </a:p>
        </p:txBody>
      </p:sp>
    </p:spTree>
    <p:extLst>
      <p:ext uri="{BB962C8B-B14F-4D97-AF65-F5344CB8AC3E}">
        <p14:creationId xmlns:p14="http://schemas.microsoft.com/office/powerpoint/2010/main" val="2328450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A5AA-3B82-4D55-A17D-5708387134F4}" type="slidenum">
              <a:rPr lang="en-GB" smtClean="0"/>
              <a:t>22</a:t>
            </a:fld>
            <a:endParaRPr lang="en-GB"/>
          </a:p>
        </p:txBody>
      </p:sp>
    </p:spTree>
    <p:extLst>
      <p:ext uri="{BB962C8B-B14F-4D97-AF65-F5344CB8AC3E}">
        <p14:creationId xmlns:p14="http://schemas.microsoft.com/office/powerpoint/2010/main" val="2665830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A5AA-3B82-4D55-A17D-5708387134F4}" type="slidenum">
              <a:rPr lang="en-GB" smtClean="0"/>
              <a:t>23</a:t>
            </a:fld>
            <a:endParaRPr lang="en-GB"/>
          </a:p>
        </p:txBody>
      </p:sp>
    </p:spTree>
    <p:extLst>
      <p:ext uri="{BB962C8B-B14F-4D97-AF65-F5344CB8AC3E}">
        <p14:creationId xmlns:p14="http://schemas.microsoft.com/office/powerpoint/2010/main" val="219416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A5AA-3B82-4D55-A17D-5708387134F4}" type="slidenum">
              <a:rPr lang="en-GB" smtClean="0"/>
              <a:t>24</a:t>
            </a:fld>
            <a:endParaRPr lang="en-GB"/>
          </a:p>
        </p:txBody>
      </p:sp>
    </p:spTree>
    <p:extLst>
      <p:ext uri="{BB962C8B-B14F-4D97-AF65-F5344CB8AC3E}">
        <p14:creationId xmlns:p14="http://schemas.microsoft.com/office/powerpoint/2010/main" val="2473934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7EA5AA-3B82-4D55-A17D-5708387134F4}" type="slidenum">
              <a:rPr lang="en-GB" smtClean="0"/>
              <a:t>25</a:t>
            </a:fld>
            <a:endParaRPr lang="en-GB"/>
          </a:p>
        </p:txBody>
      </p:sp>
    </p:spTree>
    <p:extLst>
      <p:ext uri="{BB962C8B-B14F-4D97-AF65-F5344CB8AC3E}">
        <p14:creationId xmlns:p14="http://schemas.microsoft.com/office/powerpoint/2010/main" val="3997732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26</a:t>
            </a:fld>
            <a:endParaRPr lang="en-GB"/>
          </a:p>
        </p:txBody>
      </p:sp>
    </p:spTree>
    <p:extLst>
      <p:ext uri="{BB962C8B-B14F-4D97-AF65-F5344CB8AC3E}">
        <p14:creationId xmlns:p14="http://schemas.microsoft.com/office/powerpoint/2010/main" val="3513811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27</a:t>
            </a:fld>
            <a:endParaRPr lang="en-GB"/>
          </a:p>
        </p:txBody>
      </p:sp>
    </p:spTree>
    <p:extLst>
      <p:ext uri="{BB962C8B-B14F-4D97-AF65-F5344CB8AC3E}">
        <p14:creationId xmlns:p14="http://schemas.microsoft.com/office/powerpoint/2010/main" val="76682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28</a:t>
            </a:fld>
            <a:endParaRPr lang="en-GB"/>
          </a:p>
        </p:txBody>
      </p:sp>
    </p:spTree>
    <p:extLst>
      <p:ext uri="{BB962C8B-B14F-4D97-AF65-F5344CB8AC3E}">
        <p14:creationId xmlns:p14="http://schemas.microsoft.com/office/powerpoint/2010/main" val="2832751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30</a:t>
            </a:fld>
            <a:endParaRPr lang="en-GB"/>
          </a:p>
        </p:txBody>
      </p:sp>
    </p:spTree>
    <p:extLst>
      <p:ext uri="{BB962C8B-B14F-4D97-AF65-F5344CB8AC3E}">
        <p14:creationId xmlns:p14="http://schemas.microsoft.com/office/powerpoint/2010/main" val="1266890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2</a:t>
            </a:fld>
            <a:endParaRPr lang="en-GB"/>
          </a:p>
        </p:txBody>
      </p:sp>
    </p:spTree>
    <p:extLst>
      <p:ext uri="{BB962C8B-B14F-4D97-AF65-F5344CB8AC3E}">
        <p14:creationId xmlns:p14="http://schemas.microsoft.com/office/powerpoint/2010/main" val="27929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31</a:t>
            </a:fld>
            <a:endParaRPr lang="en-GB"/>
          </a:p>
        </p:txBody>
      </p:sp>
    </p:spTree>
    <p:extLst>
      <p:ext uri="{BB962C8B-B14F-4D97-AF65-F5344CB8AC3E}">
        <p14:creationId xmlns:p14="http://schemas.microsoft.com/office/powerpoint/2010/main" val="3334201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A5AA-3B82-4D55-A17D-5708387134F4}" type="slidenum">
              <a:rPr lang="en-GB" smtClean="0"/>
              <a:t>36</a:t>
            </a:fld>
            <a:endParaRPr lang="en-GB"/>
          </a:p>
        </p:txBody>
      </p:sp>
    </p:spTree>
    <p:extLst>
      <p:ext uri="{BB962C8B-B14F-4D97-AF65-F5344CB8AC3E}">
        <p14:creationId xmlns:p14="http://schemas.microsoft.com/office/powerpoint/2010/main" val="271849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44</a:t>
            </a:fld>
            <a:endParaRPr lang="en-GB"/>
          </a:p>
        </p:txBody>
      </p:sp>
    </p:spTree>
    <p:extLst>
      <p:ext uri="{BB962C8B-B14F-4D97-AF65-F5344CB8AC3E}">
        <p14:creationId xmlns:p14="http://schemas.microsoft.com/office/powerpoint/2010/main" val="413890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3</a:t>
            </a:fld>
            <a:endParaRPr lang="en-GB"/>
          </a:p>
        </p:txBody>
      </p:sp>
    </p:spTree>
    <p:extLst>
      <p:ext uri="{BB962C8B-B14F-4D97-AF65-F5344CB8AC3E}">
        <p14:creationId xmlns:p14="http://schemas.microsoft.com/office/powerpoint/2010/main" val="289271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7EA5AA-3B82-4D55-A17D-5708387134F4}" type="slidenum">
              <a:rPr lang="en-GB" smtClean="0"/>
              <a:t>4</a:t>
            </a:fld>
            <a:endParaRPr lang="en-GB"/>
          </a:p>
        </p:txBody>
      </p:sp>
    </p:spTree>
    <p:extLst>
      <p:ext uri="{BB962C8B-B14F-4D97-AF65-F5344CB8AC3E}">
        <p14:creationId xmlns:p14="http://schemas.microsoft.com/office/powerpoint/2010/main" val="168915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7</a:t>
            </a:fld>
            <a:endParaRPr lang="en-GB"/>
          </a:p>
        </p:txBody>
      </p:sp>
    </p:spTree>
    <p:extLst>
      <p:ext uri="{BB962C8B-B14F-4D97-AF65-F5344CB8AC3E}">
        <p14:creationId xmlns:p14="http://schemas.microsoft.com/office/powerpoint/2010/main" val="2437759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9</a:t>
            </a:fld>
            <a:endParaRPr lang="en-GB"/>
          </a:p>
        </p:txBody>
      </p:sp>
    </p:spTree>
    <p:extLst>
      <p:ext uri="{BB962C8B-B14F-4D97-AF65-F5344CB8AC3E}">
        <p14:creationId xmlns:p14="http://schemas.microsoft.com/office/powerpoint/2010/main" val="1435954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11</a:t>
            </a:fld>
            <a:endParaRPr lang="en-GB"/>
          </a:p>
        </p:txBody>
      </p:sp>
    </p:spTree>
    <p:extLst>
      <p:ext uri="{BB962C8B-B14F-4D97-AF65-F5344CB8AC3E}">
        <p14:creationId xmlns:p14="http://schemas.microsoft.com/office/powerpoint/2010/main" val="874459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14</a:t>
            </a:fld>
            <a:endParaRPr lang="en-GB"/>
          </a:p>
        </p:txBody>
      </p:sp>
    </p:spTree>
    <p:extLst>
      <p:ext uri="{BB962C8B-B14F-4D97-AF65-F5344CB8AC3E}">
        <p14:creationId xmlns:p14="http://schemas.microsoft.com/office/powerpoint/2010/main" val="3606245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27EA5AA-3B82-4D55-A17D-5708387134F4}" type="slidenum">
              <a:rPr lang="en-GB" smtClean="0"/>
              <a:t>18</a:t>
            </a:fld>
            <a:endParaRPr lang="en-GB"/>
          </a:p>
        </p:txBody>
      </p:sp>
    </p:spTree>
    <p:extLst>
      <p:ext uri="{BB962C8B-B14F-4D97-AF65-F5344CB8AC3E}">
        <p14:creationId xmlns:p14="http://schemas.microsoft.com/office/powerpoint/2010/main" val="4208847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F1AA5A2-C125-CA40-A6FA-CD730A4FC06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2893321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1AA5A2-C125-CA40-A6FA-CD730A4FC06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186730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1AA5A2-C125-CA40-A6FA-CD730A4FC06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3921761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143000" y="1033272"/>
            <a:ext cx="6858000" cy="2478024"/>
          </a:xfrm>
        </p:spPr>
        <p:txBody>
          <a:bodyPr lIns="0" tIns="0" rIns="0" bIns="0" anchor="b">
            <a:noAutofit/>
          </a:bodyPr>
          <a:lstStyle>
            <a:lvl1pPr algn="ctr">
              <a:defRPr sz="3000" spc="563" baseline="0"/>
            </a:lvl1pPr>
          </a:lstStyle>
          <a:p>
            <a:r>
              <a:rPr lang="en-US"/>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143000" y="3822192"/>
            <a:ext cx="6858000" cy="1435608"/>
          </a:xfrm>
        </p:spPr>
        <p:txBody>
          <a:bodyPr lIns="0" tIns="0" rIns="0" bIns="0">
            <a:normAutofit/>
          </a:bodyPr>
          <a:lstStyle>
            <a:lvl1pPr marL="0" indent="0" algn="ctr">
              <a:lnSpc>
                <a:spcPct val="150000"/>
              </a:lnSpc>
              <a:buNone/>
              <a:defRPr sz="1200" cap="all" spc="45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Friday, December 2,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38229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Friday, December 2,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48308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028700" y="1709739"/>
            <a:ext cx="7475220" cy="2852737"/>
          </a:xfrm>
        </p:spPr>
        <p:txBody>
          <a:bodyPr anchor="b">
            <a:normAutofit/>
          </a:bodyPr>
          <a:lstStyle>
            <a:lvl1pPr>
              <a:lnSpc>
                <a:spcPct val="100000"/>
              </a:lnSpc>
              <a:defRPr sz="3300" spc="563" baseline="0"/>
            </a:lvl1pPr>
          </a:lstStyle>
          <a:p>
            <a:r>
              <a:rPr lang="en-US"/>
              <a:t>Click to edit Master title style</a:t>
            </a:r>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028700" y="4974336"/>
            <a:ext cx="7475221" cy="1115568"/>
          </a:xfrm>
        </p:spPr>
        <p:txBody>
          <a:bodyPr>
            <a:normAutofit/>
          </a:bodyPr>
          <a:lstStyle>
            <a:lvl1pPr marL="0" indent="0">
              <a:buNone/>
              <a:defRPr sz="1200" cap="all" spc="45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Friday, December 2,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94109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028700" y="2112264"/>
            <a:ext cx="363474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5074920" y="2112266"/>
            <a:ext cx="363474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Friday, December 2,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26672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028700" y="2112264"/>
            <a:ext cx="363080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028700" y="3018472"/>
            <a:ext cx="3630807"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5074920" y="2112264"/>
            <a:ext cx="36347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5074920" y="3018472"/>
            <a:ext cx="3630807"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Friday, December 2,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9479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Friday, December 2,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7815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Friday, December 2,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48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028700" y="987426"/>
            <a:ext cx="2949178" cy="1894511"/>
          </a:xfrm>
        </p:spPr>
        <p:txBody>
          <a:bodyPr anchor="b"/>
          <a:lstStyle>
            <a:lvl1pPr>
              <a:lnSpc>
                <a:spcPct val="100000"/>
              </a:lnSpc>
              <a:defRPr sz="2400"/>
            </a:lvl1pPr>
          </a:lstStyle>
          <a:p>
            <a:r>
              <a:rPr lang="en-US"/>
              <a:t>Click to edit Master title style</a:t>
            </a:r>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4238244" y="987426"/>
            <a:ext cx="4265676" cy="4873625"/>
          </a:xfrm>
        </p:spPr>
        <p:txBody>
          <a:bodyPr>
            <a:normAutofit/>
          </a:bodyPr>
          <a:lstStyle>
            <a:lvl1pPr>
              <a:defRPr sz="15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028700" y="3058510"/>
            <a:ext cx="2949178" cy="280254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Friday, December 2,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4005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1AA5A2-C125-CA40-A6FA-CD730A4FC06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1450129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028700" y="987552"/>
            <a:ext cx="2949178" cy="1892808"/>
          </a:xfrm>
        </p:spPr>
        <p:txBody>
          <a:bodyPr anchor="b"/>
          <a:lstStyle>
            <a:lvl1pPr>
              <a:defRPr sz="2400" baseline="0"/>
            </a:lvl1pPr>
          </a:lstStyle>
          <a:p>
            <a:r>
              <a:rPr lang="en-US"/>
              <a:t>Click to edit Master title style</a:t>
            </a:r>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4128989" y="987426"/>
            <a:ext cx="4374932"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028700" y="3033286"/>
            <a:ext cx="2949178" cy="283570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Friday, December 2,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15877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Friday, December 2,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85178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6543675" y="838900"/>
            <a:ext cx="1971675" cy="48493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636927" y="838900"/>
            <a:ext cx="5792449"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Friday, December 2,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06395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1AA5A2-C125-CA40-A6FA-CD730A4FC062}" type="datetimeFigureOut">
              <a:rPr lang="en-US" smtClean="0"/>
              <a:t>12/2/2022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1325005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F1AA5A2-C125-CA40-A6FA-CD730A4FC062}"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109711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F1AA5A2-C125-CA40-A6FA-CD730A4FC062}" type="datetimeFigureOut">
              <a:rPr lang="en-US" smtClean="0"/>
              <a:t>12/2/2022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29645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F1AA5A2-C125-CA40-A6FA-CD730A4FC062}" type="datetimeFigureOut">
              <a:rPr lang="en-US" smtClean="0"/>
              <a:t>12/2/2022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3211722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1AA5A2-C125-CA40-A6FA-CD730A4FC062}" type="datetimeFigureOut">
              <a:rPr lang="en-US" smtClean="0"/>
              <a:t>12/2/2022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484285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1AA5A2-C125-CA40-A6FA-CD730A4FC062}"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727768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1AA5A2-C125-CA40-A6FA-CD730A4FC062}" type="datetimeFigureOut">
              <a:rPr lang="en-US" smtClean="0"/>
              <a:t>12/2/2022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FFE499-3A93-C744-A149-326D1DFC8B7D}" type="slidenum">
              <a:rPr lang="en-US" smtClean="0"/>
              <a:t>‹#›</a:t>
            </a:fld>
            <a:endParaRPr lang="en-US"/>
          </a:p>
        </p:txBody>
      </p:sp>
    </p:spTree>
    <p:extLst>
      <p:ext uri="{BB962C8B-B14F-4D97-AF65-F5344CB8AC3E}">
        <p14:creationId xmlns:p14="http://schemas.microsoft.com/office/powerpoint/2010/main" val="18242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AA5A2-C125-CA40-A6FA-CD730A4FC062}" type="datetimeFigureOut">
              <a:rPr lang="en-US" smtClean="0"/>
              <a:t>12/2/2022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FE499-3A93-C744-A149-326D1DFC8B7D}" type="slidenum">
              <a:rPr lang="en-US" smtClean="0"/>
              <a:t>‹#›</a:t>
            </a:fld>
            <a:endParaRPr lang="en-US"/>
          </a:p>
        </p:txBody>
      </p:sp>
    </p:spTree>
    <p:extLst>
      <p:ext uri="{BB962C8B-B14F-4D97-AF65-F5344CB8AC3E}">
        <p14:creationId xmlns:p14="http://schemas.microsoft.com/office/powerpoint/2010/main" val="3365044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7"/>
            <a:ext cx="9144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010D1F30-F118-4A1F-A48F-7E5706959F64}"/>
              </a:ext>
            </a:extLst>
          </p:cNvPr>
          <p:cNvSpPr/>
          <p:nvPr/>
        </p:nvSpPr>
        <p:spPr>
          <a:xfrm flipH="1">
            <a:off x="3028951" y="6401228"/>
            <a:ext cx="6115049"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028700" y="795528"/>
            <a:ext cx="7680960" cy="123444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028700" y="2112264"/>
            <a:ext cx="7680960" cy="395935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5932170" y="6409944"/>
            <a:ext cx="2777490" cy="448056"/>
          </a:xfrm>
          <a:prstGeom prst="rect">
            <a:avLst/>
          </a:prstGeom>
        </p:spPr>
        <p:txBody>
          <a:bodyPr vert="horz" lIns="91440" tIns="45720" rIns="91440" bIns="45720" rtlCol="0" anchor="ctr"/>
          <a:lstStyle>
            <a:lvl1pPr algn="r">
              <a:defRPr sz="675" cap="all" spc="225" baseline="0">
                <a:solidFill>
                  <a:srgbClr val="FFFFFF"/>
                </a:solidFill>
              </a:defRPr>
            </a:lvl1pPr>
          </a:lstStyle>
          <a:p>
            <a:fld id="{AE0C963C-C1DB-4AFD-9DDC-0691666BF49B}" type="datetime2">
              <a:rPr lang="en-US" smtClean="0"/>
              <a:pPr/>
              <a:t>Friday, December 2, 2022</a:t>
            </a:fld>
            <a:endParaRPr lang="en-US" cap="all"/>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85950" y="1968246"/>
            <a:ext cx="4114800" cy="342900"/>
          </a:xfrm>
          <a:prstGeom prst="rect">
            <a:avLst/>
          </a:prstGeom>
        </p:spPr>
        <p:txBody>
          <a:bodyPr vert="horz" lIns="91440" tIns="45720" rIns="91440" bIns="45720" rtlCol="0" anchor="ctr"/>
          <a:lstStyle>
            <a:lvl1pPr algn="l">
              <a:defRPr sz="675"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8750808" y="6409944"/>
            <a:ext cx="329184" cy="448056"/>
          </a:xfrm>
          <a:prstGeom prst="rect">
            <a:avLst/>
          </a:prstGeom>
        </p:spPr>
        <p:txBody>
          <a:bodyPr vert="horz" lIns="91440" tIns="45720" rIns="91440" bIns="45720" rtlCol="0" anchor="ctr"/>
          <a:lstStyle>
            <a:lvl1pPr algn="r">
              <a:defRPr sz="675">
                <a:solidFill>
                  <a:srgbClr val="FFFFFF"/>
                </a:solidFill>
              </a:defRPr>
            </a:lvl1pPr>
          </a:lstStyle>
          <a:p>
            <a:fld id="{C01389E6-C847-4AD0-B56D-D205B2EAB1EE}" type="slidenum">
              <a:rPr lang="en-US" smtClean="0"/>
              <a:pPr/>
              <a:t>‹#›</a:t>
            </a:fld>
            <a:endParaRPr lang="en-US" sz="600"/>
          </a:p>
        </p:txBody>
      </p:sp>
    </p:spTree>
    <p:extLst>
      <p:ext uri="{BB962C8B-B14F-4D97-AF65-F5344CB8AC3E}">
        <p14:creationId xmlns:p14="http://schemas.microsoft.com/office/powerpoint/2010/main" val="14545262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00" rtl="0" eaLnBrk="1" latinLnBrk="0" hangingPunct="1">
        <a:lnSpc>
          <a:spcPct val="100000"/>
        </a:lnSpc>
        <a:spcBef>
          <a:spcPct val="0"/>
        </a:spcBef>
        <a:buNone/>
        <a:defRPr sz="2700" b="1" i="0" kern="1200" cap="all" spc="525"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treasurer@dasc-swim.co.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mailto:treasurer@dasc-swim.co.uk"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6" name="Title 1"/>
          <p:cNvSpPr txBox="1">
            <a:spLocks/>
          </p:cNvSpPr>
          <p:nvPr/>
        </p:nvSpPr>
        <p:spPr>
          <a:xfrm>
            <a:off x="0" y="0"/>
            <a:ext cx="9144000" cy="126876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b="1" u="sng">
                <a:solidFill>
                  <a:srgbClr val="002060"/>
                </a:solidFill>
                <a:latin typeface="+mn-lt"/>
              </a:rPr>
              <a:t>Thank you for signing up to attend DASC Club 2022 AGM </a:t>
            </a:r>
          </a:p>
          <a:p>
            <a:r>
              <a:rPr lang="en-US" sz="2200" b="1" u="sng">
                <a:solidFill>
                  <a:srgbClr val="002060"/>
                </a:solidFill>
                <a:latin typeface="+mn-lt"/>
              </a:rPr>
              <a:t>Tuesday 17th November 7.30pm</a:t>
            </a:r>
            <a:endParaRPr lang="en-US" sz="2200" b="1" u="sng">
              <a:solidFill>
                <a:srgbClr val="002060"/>
              </a:solidFill>
              <a:latin typeface="+mn-lt"/>
              <a:cs typeface="Arial"/>
            </a:endParaRPr>
          </a:p>
          <a:p>
            <a:endParaRPr lang="en-GB" sz="2200" b="1">
              <a:solidFill>
                <a:srgbClr val="002060"/>
              </a:solidFill>
              <a:latin typeface="+mn-lt"/>
            </a:endParaRPr>
          </a:p>
          <a:p>
            <a:r>
              <a:rPr lang="en-GB" sz="2000" b="1">
                <a:solidFill>
                  <a:srgbClr val="002060"/>
                </a:solidFill>
                <a:latin typeface="+mn-lt"/>
              </a:rPr>
              <a:t>About the Meeting </a:t>
            </a:r>
          </a:p>
        </p:txBody>
      </p:sp>
      <p:sp>
        <p:nvSpPr>
          <p:cNvPr id="7" name="Content Placeholder 2"/>
          <p:cNvSpPr txBox="1">
            <a:spLocks/>
          </p:cNvSpPr>
          <p:nvPr/>
        </p:nvSpPr>
        <p:spPr>
          <a:xfrm>
            <a:off x="179512" y="1686465"/>
            <a:ext cx="8784976" cy="4525963"/>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r>
              <a:rPr lang="en-GB" sz="1800">
                <a:solidFill>
                  <a:srgbClr val="002060"/>
                </a:solidFill>
                <a:latin typeface="Arial"/>
                <a:cs typeface="Arial"/>
              </a:rPr>
              <a:t>For most of the AGM, only the presenters will be able to speak. You will be asked to mute your microphone to prevent audio problems during the meeting.</a:t>
            </a:r>
            <a:br>
              <a:rPr lang="en-GB" sz="1800">
                <a:latin typeface="Arial" panose="020B0604020202020204" pitchFamily="34" charset="0"/>
                <a:cs typeface="Arial" panose="020B0604020202020204" pitchFamily="34" charset="0"/>
              </a:rPr>
            </a:br>
            <a:endParaRPr lang="en-GB" sz="180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a:solidFill>
                  <a:srgbClr val="002060"/>
                </a:solidFill>
                <a:latin typeface="Arial"/>
                <a:cs typeface="Arial"/>
              </a:rPr>
              <a:t>If you would like to ask a question please type it in the ‘public chat' box or type to request to speak. We will endeavour to answer your questions as best we can as we go through the meeting.</a:t>
            </a:r>
          </a:p>
          <a:p>
            <a:pPr marL="285750" indent="-285750" algn="l">
              <a:buFont typeface="Arial" panose="020B0604020202020204" pitchFamily="34" charset="0"/>
              <a:buChar char="•"/>
            </a:pPr>
            <a:endParaRPr lang="en-GB" sz="180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a:solidFill>
                  <a:srgbClr val="002060"/>
                </a:solidFill>
                <a:latin typeface="Arial" panose="020B0604020202020204" pitchFamily="34" charset="0"/>
                <a:cs typeface="Arial" panose="020B0604020202020204" pitchFamily="34" charset="0"/>
              </a:rPr>
              <a:t>Minutes will be taken and issued post call.</a:t>
            </a:r>
          </a:p>
          <a:p>
            <a:pPr marL="285750" indent="-285750" algn="l">
              <a:buFont typeface="Arial" panose="020B0604020202020204" pitchFamily="34" charset="0"/>
              <a:buChar char="•"/>
            </a:pPr>
            <a:endParaRPr lang="en-GB" sz="180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1800">
                <a:solidFill>
                  <a:srgbClr val="002060"/>
                </a:solidFill>
                <a:latin typeface="Arial"/>
                <a:cs typeface="Arial"/>
              </a:rPr>
              <a:t>If you have not registered to attend the meeting but have joined the meeting don’t’ worry you will be registered as attended in the minutes.   </a:t>
            </a:r>
            <a:endParaRPr lang="en-GB" sz="1800">
              <a:solidFill>
                <a:srgbClr val="002060"/>
              </a:solidFill>
              <a:latin typeface="Arial" panose="020B0604020202020204" pitchFamily="34" charset="0"/>
              <a:cs typeface="Arial" panose="020B0604020202020204" pitchFamily="34" charset="0"/>
            </a:endParaRPr>
          </a:p>
          <a:p>
            <a:pPr algn="l"/>
            <a:endParaRPr lang="en-GB" sz="180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a:solidFill>
                <a:srgbClr val="002060"/>
              </a:solidFill>
              <a:latin typeface="Arial" panose="020B0604020202020204" pitchFamily="34" charset="0"/>
              <a:cs typeface="Arial" panose="020B0604020202020204" pitchFamily="34" charset="0"/>
            </a:endParaRPr>
          </a:p>
          <a:p>
            <a:pPr algn="l"/>
            <a:endParaRPr lang="en-GB" sz="260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a:solidFill>
                <a:srgbClr val="002060"/>
              </a:solidFill>
              <a:latin typeface="Arial" panose="020B0604020202020204" pitchFamily="34" charset="0"/>
              <a:cs typeface="Arial" panose="020B0604020202020204" pitchFamily="34" charset="0"/>
            </a:endParaRPr>
          </a:p>
          <a:p>
            <a:pPr algn="l"/>
            <a:endParaRPr lang="en-GB" sz="260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2307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8E9F0E9-E50D-4C14-9BA0-B4D25F552459}"/>
              </a:ext>
            </a:extLst>
          </p:cNvPr>
          <p:cNvSpPr txBox="1">
            <a:spLocks noGrp="1"/>
          </p:cNvSpPr>
          <p:nvPr>
            <p:ph type="subTitle" idx="1"/>
          </p:nvPr>
        </p:nvSpPr>
        <p:spPr>
          <a:xfrm>
            <a:off x="395288" y="404813"/>
            <a:ext cx="8353425" cy="6336555"/>
          </a:xfrm>
          <a:prstGeom prst="rect">
            <a:avLst/>
          </a:prstGeom>
        </p:spPr>
        <p:txBody>
          <a:bodyPr vert="horz" lIns="91440" tIns="45720" rIns="91440" bIns="45720" rtlCol="0" anchor="t">
            <a:normAutofit fontScale="4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900" dirty="0">
                <a:solidFill>
                  <a:srgbClr val="002060"/>
                </a:solidFill>
                <a:latin typeface="Arial"/>
                <a:cs typeface="Arial"/>
              </a:rPr>
              <a:t>16</a:t>
            </a:r>
            <a:r>
              <a:rPr lang="en-GB" sz="2900" baseline="30000" dirty="0">
                <a:solidFill>
                  <a:srgbClr val="002060"/>
                </a:solidFill>
                <a:latin typeface="Arial"/>
                <a:cs typeface="Arial"/>
              </a:rPr>
              <a:t>th</a:t>
            </a:r>
            <a:r>
              <a:rPr lang="en-GB" sz="2900" dirty="0">
                <a:solidFill>
                  <a:srgbClr val="002060"/>
                </a:solidFill>
                <a:latin typeface="Arial"/>
                <a:cs typeface="Arial"/>
              </a:rPr>
              <a:t> November 2021 minutes were issued prior to today’s meeting. </a:t>
            </a:r>
            <a:endParaRPr lang="en-GB" sz="29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9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900" dirty="0">
                <a:solidFill>
                  <a:schemeClr val="tx1"/>
                </a:solidFill>
                <a:latin typeface="Arial"/>
                <a:cs typeface="Arial"/>
              </a:rPr>
              <a:t>Matters arising:</a:t>
            </a:r>
            <a:endParaRPr lang="en-GB" sz="290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900" dirty="0">
              <a:solidFill>
                <a:schemeClr val="tx1"/>
              </a:solidFill>
              <a:latin typeface="Arial"/>
              <a:cs typeface="Arial"/>
            </a:endParaRPr>
          </a:p>
          <a:p>
            <a:pPr marL="285750" indent="-285750" algn="l">
              <a:buAutoNum type="arabicPeriod"/>
            </a:pPr>
            <a:r>
              <a:rPr lang="en-GB" sz="2900" dirty="0">
                <a:solidFill>
                  <a:schemeClr val="tx1"/>
                </a:solidFill>
                <a:latin typeface="Arial"/>
                <a:cs typeface="Arial"/>
              </a:rPr>
              <a:t>Securing additional Pool time continues to be a key priority for the Club </a:t>
            </a:r>
            <a:endParaRPr lang="en-GB" sz="2900" dirty="0">
              <a:solidFill>
                <a:schemeClr val="tx1"/>
              </a:solidFill>
              <a:latin typeface="Arial" panose="020B0604020202020204" pitchFamily="34" charset="0"/>
              <a:cs typeface="Arial" panose="020B0604020202020204" pitchFamily="34" charset="0"/>
            </a:endParaRPr>
          </a:p>
          <a:p>
            <a:pPr marL="285750" indent="-285750" algn="l">
              <a:buAutoNum type="arabicPeriod"/>
            </a:pPr>
            <a:r>
              <a:rPr lang="en-GB" sz="2900" dirty="0">
                <a:solidFill>
                  <a:schemeClr val="tx1"/>
                </a:solidFill>
                <a:latin typeface="Arial"/>
                <a:cs typeface="Arial"/>
              </a:rPr>
              <a:t>Constitutional and Bye-Laws amend to be implemented – complete</a:t>
            </a:r>
            <a:endParaRPr lang="en-GB" sz="2900" dirty="0">
              <a:solidFill>
                <a:schemeClr val="tx1"/>
              </a:solidFill>
              <a:latin typeface="Arial" panose="020B0604020202020204" pitchFamily="34" charset="0"/>
              <a:cs typeface="Arial" panose="020B0604020202020204" pitchFamily="34" charset="0"/>
            </a:endParaRPr>
          </a:p>
          <a:p>
            <a:pPr marL="285750" indent="-285750" algn="l">
              <a:buAutoNum type="arabicPeriod"/>
            </a:pPr>
            <a:r>
              <a:rPr lang="en-GB" sz="2900" dirty="0">
                <a:solidFill>
                  <a:schemeClr val="tx1"/>
                </a:solidFill>
                <a:latin typeface="Arial"/>
                <a:cs typeface="Arial"/>
              </a:rPr>
              <a:t>2021 Club Championships and Presentation night to be delayed and take place in 2022 – complete</a:t>
            </a:r>
          </a:p>
          <a:p>
            <a:pPr marL="285750" indent="-285750" algn="l">
              <a:buAutoNum type="arabicPeriod"/>
            </a:pPr>
            <a:r>
              <a:rPr lang="en-GB" sz="2900" dirty="0">
                <a:solidFill>
                  <a:schemeClr val="tx1"/>
                </a:solidFill>
                <a:latin typeface="Arial"/>
                <a:cs typeface="Arial"/>
              </a:rPr>
              <a:t>Independent Auditor role to be filled – complete, Matthew Bond</a:t>
            </a:r>
          </a:p>
          <a:p>
            <a:pPr marL="285750" indent="-285750" algn="l">
              <a:buAutoNum type="arabicPeriod"/>
            </a:pPr>
            <a:r>
              <a:rPr lang="en-GB" sz="2900" dirty="0">
                <a:solidFill>
                  <a:schemeClr val="tx1"/>
                </a:solidFill>
                <a:latin typeface="Arial"/>
                <a:cs typeface="Arial"/>
              </a:rPr>
              <a:t>Secretary role to be filled – complete, Nicki Daw</a:t>
            </a:r>
          </a:p>
          <a:p>
            <a:pPr marL="285750" indent="-285750" algn="l">
              <a:buAutoNum type="arabicPeriod"/>
            </a:pPr>
            <a:r>
              <a:rPr lang="en-GB" sz="2900" dirty="0">
                <a:solidFill>
                  <a:schemeClr val="tx1"/>
                </a:solidFill>
                <a:latin typeface="Arial"/>
                <a:cs typeface="Arial"/>
              </a:rPr>
              <a:t>WPO role to be filled – complete, Claire Thornton and then Hazel Talbot</a:t>
            </a:r>
          </a:p>
          <a:p>
            <a:pPr marL="285750" indent="-285750" algn="l">
              <a:buAutoNum type="arabicPeriod"/>
            </a:pPr>
            <a:r>
              <a:rPr lang="en-GB" sz="2900" dirty="0">
                <a:solidFill>
                  <a:schemeClr val="tx1"/>
                </a:solidFill>
                <a:latin typeface="Arial"/>
                <a:cs typeface="Arial"/>
              </a:rPr>
              <a:t>Membership Secretary role to be filled – complete, Leanne Farah and Debbie Moss</a:t>
            </a:r>
          </a:p>
          <a:p>
            <a:pPr marL="285750" indent="-285750" algn="l">
              <a:buAutoNum type="arabicPeriod"/>
            </a:pPr>
            <a:r>
              <a:rPr lang="en-GB" sz="2900" dirty="0">
                <a:solidFill>
                  <a:schemeClr val="tx1"/>
                </a:solidFill>
                <a:latin typeface="Arial"/>
                <a:cs typeface="Arial"/>
              </a:rPr>
              <a:t>Appointment of Gala Secretary – complete, </a:t>
            </a:r>
            <a:r>
              <a:rPr lang="en-GB" sz="2900" dirty="0" err="1">
                <a:solidFill>
                  <a:schemeClr val="tx1"/>
                </a:solidFill>
                <a:latin typeface="Arial"/>
                <a:cs typeface="Arial"/>
              </a:rPr>
              <a:t>Mairi</a:t>
            </a:r>
            <a:r>
              <a:rPr lang="en-GB" sz="2900" dirty="0">
                <a:solidFill>
                  <a:schemeClr val="tx1"/>
                </a:solidFill>
                <a:latin typeface="Arial"/>
                <a:cs typeface="Arial"/>
              </a:rPr>
              <a:t> Jimenez</a:t>
            </a:r>
          </a:p>
          <a:p>
            <a:pPr marL="285750" indent="-285750" algn="l">
              <a:buAutoNum type="arabicPeriod"/>
            </a:pPr>
            <a:r>
              <a:rPr lang="en-GB" sz="2900" dirty="0">
                <a:solidFill>
                  <a:schemeClr val="tx1"/>
                </a:solidFill>
                <a:latin typeface="Arial" panose="020B0604020202020204" pitchFamily="34" charset="0"/>
                <a:cs typeface="Arial" panose="020B0604020202020204" pitchFamily="34" charset="0"/>
              </a:rPr>
              <a:t>Appointment of Swimmers Representative – complete, Aimee Wilson</a:t>
            </a:r>
          </a:p>
          <a:p>
            <a:pPr marL="285750" indent="-285750" algn="l">
              <a:buAutoNum type="arabicPeriod"/>
            </a:pPr>
            <a:r>
              <a:rPr lang="en-GB" sz="2900" dirty="0">
                <a:solidFill>
                  <a:schemeClr val="tx1"/>
                </a:solidFill>
                <a:latin typeface="Arial" panose="020B0604020202020204" pitchFamily="34" charset="0"/>
                <a:cs typeface="Arial" panose="020B0604020202020204" pitchFamily="34" charset="0"/>
              </a:rPr>
              <a:t>Implementation of Club Development Plan initiatives – ongoing </a:t>
            </a:r>
          </a:p>
          <a:p>
            <a:pPr marL="285750" indent="-285750" algn="l">
              <a:buFont typeface="Arial" panose="020B0604020202020204" pitchFamily="34" charset="0"/>
              <a:buChar char="•"/>
            </a:pPr>
            <a:endParaRPr lang="en-GB" sz="29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GB" sz="2900" dirty="0">
                <a:solidFill>
                  <a:schemeClr val="tx1"/>
                </a:solidFill>
                <a:latin typeface="Arial" panose="020B0604020202020204" pitchFamily="34" charset="0"/>
                <a:cs typeface="Arial" panose="020B0604020202020204" pitchFamily="34" charset="0"/>
              </a:rPr>
              <a:t>No questions or objections have been raised.</a:t>
            </a:r>
          </a:p>
          <a:p>
            <a:pPr marL="285750" indent="-285750" algn="l">
              <a:buFont typeface="Arial" panose="020B0604020202020204" pitchFamily="34" charset="0"/>
              <a:buChar char="•"/>
            </a:pPr>
            <a:endParaRPr lang="en-GB" sz="2900" dirty="0">
              <a:solidFill>
                <a:srgbClr val="002060"/>
              </a:solidFill>
              <a:latin typeface="Arial" panose="020B0604020202020204" pitchFamily="34" charset="0"/>
              <a:cs typeface="Arial" panose="020B0604020202020204" pitchFamily="34" charset="0"/>
            </a:endParaRPr>
          </a:p>
          <a:p>
            <a:pPr algn="l"/>
            <a:endParaRPr lang="en-GB" sz="2900" dirty="0">
              <a:solidFill>
                <a:srgbClr val="002060"/>
              </a:solidFill>
              <a:latin typeface="Arial" panose="020B0604020202020204" pitchFamily="34" charset="0"/>
              <a:cs typeface="Arial" panose="020B0604020202020204" pitchFamily="34" charset="0"/>
            </a:endParaRPr>
          </a:p>
          <a:p>
            <a:pPr algn="l"/>
            <a:endParaRPr lang="en-GB" sz="2900" dirty="0">
              <a:solidFill>
                <a:srgbClr val="002060"/>
              </a:solidFill>
              <a:latin typeface="Arial" panose="020B0604020202020204" pitchFamily="34" charset="0"/>
              <a:cs typeface="Arial" panose="020B0604020202020204" pitchFamily="34" charset="0"/>
            </a:endParaRPr>
          </a:p>
          <a:p>
            <a:pPr algn="l"/>
            <a:r>
              <a:rPr lang="en-GB" sz="2900" dirty="0">
                <a:solidFill>
                  <a:srgbClr val="002060"/>
                </a:solidFill>
                <a:latin typeface="Arial"/>
                <a:cs typeface="Arial"/>
              </a:rPr>
              <a:t>Approver:     </a:t>
            </a:r>
            <a:r>
              <a:rPr lang="en-GB" sz="2900" dirty="0">
                <a:solidFill>
                  <a:srgbClr val="FF0000"/>
                </a:solidFill>
                <a:latin typeface="Arial"/>
                <a:cs typeface="Arial"/>
              </a:rPr>
              <a:t>Ruth </a:t>
            </a:r>
            <a:r>
              <a:rPr lang="en-GB" sz="2900" dirty="0" err="1">
                <a:solidFill>
                  <a:srgbClr val="FF0000"/>
                </a:solidFill>
                <a:latin typeface="Arial"/>
                <a:cs typeface="Arial"/>
              </a:rPr>
              <a:t>Lockier</a:t>
            </a:r>
            <a:r>
              <a:rPr lang="en-GB" sz="2900" dirty="0">
                <a:solidFill>
                  <a:srgbClr val="FF0000"/>
                </a:solidFill>
                <a:latin typeface="Arial"/>
                <a:cs typeface="Arial"/>
              </a:rPr>
              <a:t>	</a:t>
            </a:r>
            <a:endParaRPr lang="en-GB" sz="2900" dirty="0">
              <a:solidFill>
                <a:srgbClr val="FF0000"/>
              </a:solidFill>
              <a:latin typeface="Arial" panose="020B0604020202020204" pitchFamily="34" charset="0"/>
              <a:cs typeface="Arial" panose="020B0604020202020204" pitchFamily="34" charset="0"/>
            </a:endParaRPr>
          </a:p>
          <a:p>
            <a:pPr algn="l"/>
            <a:endParaRPr lang="en-GB" sz="2900" dirty="0">
              <a:solidFill>
                <a:srgbClr val="002060"/>
              </a:solidFill>
              <a:latin typeface="Arial"/>
              <a:cs typeface="Arial"/>
            </a:endParaRPr>
          </a:p>
          <a:p>
            <a:pPr algn="l"/>
            <a:r>
              <a:rPr lang="en-GB" sz="2900" dirty="0">
                <a:solidFill>
                  <a:srgbClr val="002060"/>
                </a:solidFill>
                <a:latin typeface="Arial"/>
                <a:cs typeface="Arial"/>
              </a:rPr>
              <a:t>Seconder:    </a:t>
            </a:r>
            <a:r>
              <a:rPr lang="en-GB" sz="2900" dirty="0">
                <a:solidFill>
                  <a:srgbClr val="FF0000"/>
                </a:solidFill>
                <a:latin typeface="Arial"/>
                <a:cs typeface="Arial"/>
              </a:rPr>
              <a:t>Meg Buchanan</a:t>
            </a:r>
          </a:p>
          <a:p>
            <a:pPr marL="285750" indent="-285750" algn="l">
              <a:buFont typeface="Arial" panose="020B0604020202020204" pitchFamily="34" charset="0"/>
              <a:buChar char="•"/>
            </a:pPr>
            <a:endParaRPr lang="en-GB" sz="29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900" dirty="0">
              <a:solidFill>
                <a:srgbClr val="002060"/>
              </a:solidFill>
              <a:latin typeface="Arial" panose="020B0604020202020204" pitchFamily="34" charset="0"/>
              <a:cs typeface="Arial" panose="020B0604020202020204" pitchFamily="34" charset="0"/>
            </a:endParaRPr>
          </a:p>
          <a:p>
            <a:pPr algn="l"/>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algn="l"/>
            <a:r>
              <a:rPr lang="en-GB" sz="2600" dirty="0">
                <a:solidFill>
                  <a:srgbClr val="002060"/>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algn="l"/>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algn="l"/>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002060"/>
              </a:solidFill>
              <a:latin typeface="Arial" panose="020B0604020202020204" pitchFamily="34" charset="0"/>
              <a:cs typeface="Arial" panose="020B0604020202020204" pitchFamily="34" charset="0"/>
            </a:endParaRPr>
          </a:p>
          <a:p>
            <a:pPr algn="l"/>
            <a:endParaRPr lang="en-GB" sz="26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7252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58920" y="2636912"/>
            <a:ext cx="8461552" cy="769441"/>
          </a:xfrm>
          <a:prstGeom prst="rect">
            <a:avLst/>
          </a:prstGeom>
          <a:noFill/>
        </p:spPr>
        <p:txBody>
          <a:bodyPr wrap="square" rtlCol="0">
            <a:spAutoFit/>
          </a:bodyPr>
          <a:lstStyle/>
          <a:p>
            <a:r>
              <a:rPr lang="en-GB" altLang="en-US" sz="4400" b="1">
                <a:solidFill>
                  <a:srgbClr val="211452"/>
                </a:solidFill>
                <a:latin typeface="Arial" panose="020B0604020202020204" pitchFamily="34" charset="0"/>
                <a:cs typeface="Arial" panose="020B0604020202020204" pitchFamily="34" charset="0"/>
              </a:rPr>
              <a:t>2022 Annual Report</a:t>
            </a:r>
            <a:endParaRPr lang="en-GB" altLang="en-US" sz="1200" b="1">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323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476672"/>
            <a:ext cx="8229600" cy="5649491"/>
          </a:xfrm>
        </p:spPr>
        <p:txBody>
          <a:bodyPr>
            <a:normAutofit/>
          </a:bodyPr>
          <a:lstStyle/>
          <a:p>
            <a:pPr marL="0" indent="0">
              <a:buNone/>
            </a:pPr>
            <a:r>
              <a:rPr lang="en-GB" sz="1800" dirty="0">
                <a:solidFill>
                  <a:srgbClr val="002060"/>
                </a:solidFill>
                <a:latin typeface="Arial" panose="020B0604020202020204" pitchFamily="34" charset="0"/>
                <a:ea typeface="Calibri" panose="020F0502020204030204" pitchFamily="34" charset="0"/>
                <a:cs typeface="Arial" panose="020B0604020202020204" pitchFamily="34" charset="0"/>
              </a:rPr>
              <a:t>Annual Report was issued in advance of today meeting to all members of the Club. </a:t>
            </a:r>
          </a:p>
          <a:p>
            <a:pPr marL="0" indent="0">
              <a:buNone/>
            </a:pPr>
            <a:endParaRPr lang="en-GB" sz="1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solidFill>
                  <a:srgbClr val="002060"/>
                </a:solidFill>
                <a:latin typeface="Arial" panose="020B0604020202020204" pitchFamily="34" charset="0"/>
                <a:ea typeface="Calibri" panose="020F0502020204030204" pitchFamily="34" charset="0"/>
                <a:cs typeface="Arial" panose="020B0604020202020204" pitchFamily="34" charset="0"/>
              </a:rPr>
              <a:t>If you have not had the opportunity to read this I recommend that you take time to do so as it contains key information about the club.</a:t>
            </a:r>
          </a:p>
          <a:p>
            <a:pPr marL="0" indent="0">
              <a:buNone/>
            </a:pPr>
            <a:endParaRPr lang="en-GB" sz="1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None/>
            </a:pPr>
            <a:r>
              <a:rPr lang="en-GB"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I would like to draw your attention to the following key points </a:t>
            </a:r>
          </a:p>
          <a:p>
            <a:endParaRPr lang="en-GB" sz="1800" dirty="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800" dirty="0">
                <a:latin typeface="Arial" panose="020B0604020202020204" pitchFamily="34" charset="0"/>
                <a:ea typeface="Calibri" panose="020F0502020204030204" pitchFamily="34" charset="0"/>
                <a:cs typeface="Arial" panose="020B0604020202020204" pitchFamily="34" charset="0"/>
              </a:rPr>
              <a:t>Membership strong with 98 swimmers and a waiting list</a:t>
            </a:r>
          </a:p>
          <a:p>
            <a:r>
              <a:rPr lang="en-GB" sz="1800" dirty="0">
                <a:latin typeface="Arial" panose="020B0604020202020204" pitchFamily="34" charset="0"/>
                <a:ea typeface="Calibri" panose="020F0502020204030204" pitchFamily="34" charset="0"/>
                <a:cs typeface="Arial" panose="020B0604020202020204" pitchFamily="34" charset="0"/>
              </a:rPr>
              <a:t>Amendments to constitution and bye-laws are proposed. </a:t>
            </a:r>
          </a:p>
          <a:p>
            <a:r>
              <a:rPr lang="en-GB" sz="1800" dirty="0">
                <a:latin typeface="Arial" panose="020B0604020202020204" pitchFamily="34" charset="0"/>
                <a:ea typeface="Calibri" panose="020F0502020204030204" pitchFamily="34" charset="0"/>
                <a:cs typeface="Arial" panose="020B0604020202020204" pitchFamily="34" charset="0"/>
              </a:rPr>
              <a:t>Vice President role vacant, joint Gala Secretary role vacant, joint Well-being and Protection Officer role vacant general committee members vacant.</a:t>
            </a:r>
          </a:p>
          <a:p>
            <a:r>
              <a:rPr lang="en-GB" sz="1800" dirty="0">
                <a:latin typeface="Arial" panose="020B0604020202020204" pitchFamily="34" charset="0"/>
                <a:ea typeface="Calibri" panose="020F0502020204030204" pitchFamily="34" charset="0"/>
                <a:cs typeface="Arial" panose="020B0604020202020204" pitchFamily="34" charset="0"/>
              </a:rPr>
              <a:t>Swimmers representative position vacant.</a:t>
            </a:r>
          </a:p>
          <a:p>
            <a:r>
              <a:rPr lang="en-GB" sz="1800" dirty="0">
                <a:latin typeface="Arial" panose="020B0604020202020204" pitchFamily="34" charset="0"/>
                <a:ea typeface="Calibri" panose="020F0502020204030204" pitchFamily="34" charset="0"/>
                <a:cs typeface="Arial" panose="020B0604020202020204" pitchFamily="34" charset="0"/>
              </a:rPr>
              <a:t>No outstanding Well-being and Protection issues to report</a:t>
            </a:r>
          </a:p>
          <a:p>
            <a:r>
              <a:rPr lang="en-GB" sz="1800" dirty="0">
                <a:latin typeface="Arial" panose="020B0604020202020204" pitchFamily="34" charset="0"/>
                <a:ea typeface="Calibri" panose="020F0502020204030204" pitchFamily="34" charset="0"/>
                <a:cs typeface="Arial" panose="020B0604020202020204" pitchFamily="34" charset="0"/>
              </a:rPr>
              <a:t>Bonus Ball continues to be drawn monthly, Numbers available. Looking to get back to fundraising in the coming year.</a:t>
            </a:r>
          </a:p>
          <a:p>
            <a:r>
              <a:rPr lang="en-GB" sz="1800" dirty="0">
                <a:latin typeface="Arial" panose="020B0604020202020204" pitchFamily="34" charset="0"/>
                <a:ea typeface="Calibri" panose="020F0502020204030204" pitchFamily="34" charset="0"/>
                <a:cs typeface="Arial" panose="020B0604020202020204" pitchFamily="34" charset="0"/>
              </a:rPr>
              <a:t>Club Kit can be ordered from Meg Buchanan or via link on DASC website. </a:t>
            </a:r>
          </a:p>
          <a:p>
            <a:endParaRPr lang="en-GB" sz="18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dirty="0">
              <a:solidFill>
                <a:srgbClr val="002060"/>
              </a:solidFill>
              <a:latin typeface="Calibri" panose="020F0502020204030204" pitchFamily="34" charset="0"/>
              <a:ea typeface="Calibri" panose="020F0502020204030204" pitchFamily="34" charset="0"/>
            </a:endParaRPr>
          </a:p>
          <a:p>
            <a:pPr marL="0" indent="0">
              <a:buNone/>
            </a:pPr>
            <a:endParaRPr lang="en-GB" dirty="0"/>
          </a:p>
        </p:txBody>
      </p:sp>
    </p:spTree>
    <p:extLst>
      <p:ext uri="{BB962C8B-B14F-4D97-AF65-F5344CB8AC3E}">
        <p14:creationId xmlns:p14="http://schemas.microsoft.com/office/powerpoint/2010/main" val="1423790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476672"/>
            <a:ext cx="8229600" cy="5649491"/>
          </a:xfrm>
        </p:spPr>
        <p:txBody>
          <a:bodyPr>
            <a:normAutofit/>
          </a:bodyPr>
          <a:lstStyle/>
          <a:p>
            <a:pPr marL="0" indent="0">
              <a:buNone/>
            </a:pPr>
            <a:r>
              <a:rPr lang="en-GB" sz="1800">
                <a:solidFill>
                  <a:srgbClr val="002060"/>
                </a:solidFill>
                <a:effectLst/>
                <a:latin typeface="Arial" panose="020B0604020202020204" pitchFamily="34" charset="0"/>
                <a:ea typeface="Calibri" panose="020F0502020204030204" pitchFamily="34" charset="0"/>
                <a:cs typeface="Arial" panose="020B0604020202020204" pitchFamily="34" charset="0"/>
              </a:rPr>
              <a:t>Continuation of key points; </a:t>
            </a:r>
          </a:p>
          <a:p>
            <a:endParaRPr lang="en-GB" sz="1800">
              <a:solidFill>
                <a:srgbClr val="002060"/>
              </a:solidFill>
              <a:latin typeface="Arial" panose="020B0604020202020204" pitchFamily="34" charset="0"/>
              <a:ea typeface="Calibri" panose="020F0502020204030204" pitchFamily="34" charset="0"/>
              <a:cs typeface="Arial" panose="020B0604020202020204" pitchFamily="34" charset="0"/>
            </a:endParaRPr>
          </a:p>
          <a:p>
            <a:r>
              <a:rPr lang="en-GB" sz="1800">
                <a:latin typeface="Arial" panose="020B0604020202020204" pitchFamily="34" charset="0"/>
                <a:ea typeface="Calibri" panose="020F0502020204030204" pitchFamily="34" charset="0"/>
                <a:cs typeface="Arial" panose="020B0604020202020204" pitchFamily="34" charset="0"/>
              </a:rPr>
              <a:t>Lots more competitions took place with Fife League &amp; Novice League.</a:t>
            </a:r>
          </a:p>
          <a:p>
            <a:r>
              <a:rPr lang="en-GB" sz="1800">
                <a:latin typeface="Arial" panose="020B0604020202020204" pitchFamily="34" charset="0"/>
                <a:ea typeface="Calibri" panose="020F0502020204030204" pitchFamily="34" charset="0"/>
                <a:cs typeface="Arial" panose="020B0604020202020204" pitchFamily="34" charset="0"/>
              </a:rPr>
              <a:t>DASC hosted their own Sprint Gala inviting other clubs and generating £2.5k profit for the Club, however a deficit was reported this year, requiring an increase in club fees, attraction of more grants and where necessary a reduction in spending</a:t>
            </a:r>
          </a:p>
          <a:p>
            <a:r>
              <a:rPr lang="en-GB" sz="1800">
                <a:latin typeface="Arial" panose="020B0604020202020204" pitchFamily="34" charset="0"/>
                <a:ea typeface="Calibri" panose="020F0502020204030204" pitchFamily="34" charset="0"/>
                <a:cs typeface="Arial" panose="020B0604020202020204" pitchFamily="34" charset="0"/>
              </a:rPr>
              <a:t>2021 and 2022 Club Championships and Graceful Swim took place</a:t>
            </a:r>
          </a:p>
          <a:p>
            <a:r>
              <a:rPr lang="en-GB" sz="1800">
                <a:latin typeface="Arial" panose="020B0604020202020204" pitchFamily="34" charset="0"/>
                <a:ea typeface="Calibri" panose="020F0502020204030204" pitchFamily="34" charset="0"/>
                <a:cs typeface="Arial" panose="020B0604020202020204" pitchFamily="34" charset="0"/>
              </a:rPr>
              <a:t>Team Unify / On Deck primary communication channel for the Club, supported with Facebook</a:t>
            </a:r>
          </a:p>
          <a:p>
            <a:r>
              <a:rPr lang="en-GB" sz="1800">
                <a:latin typeface="Arial" panose="020B0604020202020204" pitchFamily="34" charset="0"/>
                <a:ea typeface="Calibri" panose="020F0502020204030204" pitchFamily="34" charset="0"/>
                <a:cs typeface="Arial" panose="020B0604020202020204" pitchFamily="34" charset="0"/>
              </a:rPr>
              <a:t>Squads headed up by specific coaches</a:t>
            </a:r>
          </a:p>
          <a:p>
            <a:r>
              <a:rPr lang="en-GB" sz="1800">
                <a:latin typeface="Arial" panose="020B0604020202020204" pitchFamily="34" charset="0"/>
                <a:ea typeface="Calibri" panose="020F0502020204030204" pitchFamily="34" charset="0"/>
                <a:cs typeface="Arial" panose="020B0604020202020204" pitchFamily="34" charset="0"/>
              </a:rPr>
              <a:t>Flexible promotions aligned to swimmers development now in place.</a:t>
            </a:r>
          </a:p>
          <a:p>
            <a:endParaRPr lang="en-GB" sz="180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1800">
              <a:solidFill>
                <a:srgbClr val="FF0000"/>
              </a:solidFill>
              <a:latin typeface="Calibri" panose="020F0502020204030204" pitchFamily="34" charset="0"/>
              <a:ea typeface="Calibri" panose="020F0502020204030204" pitchFamily="34" charset="0"/>
            </a:endParaRPr>
          </a:p>
          <a:p>
            <a:endParaRPr lang="en-GB" sz="1800">
              <a:solidFill>
                <a:srgbClr val="002060"/>
              </a:solidFill>
              <a:latin typeface="Calibri" panose="020F0502020204030204" pitchFamily="34" charset="0"/>
              <a:ea typeface="Calibri" panose="020F0502020204030204" pitchFamily="34" charset="0"/>
            </a:endParaRPr>
          </a:p>
          <a:p>
            <a:pPr marL="0" indent="0">
              <a:buNone/>
            </a:pPr>
            <a:endParaRPr lang="en-GB"/>
          </a:p>
        </p:txBody>
      </p:sp>
    </p:spTree>
    <p:extLst>
      <p:ext uri="{BB962C8B-B14F-4D97-AF65-F5344CB8AC3E}">
        <p14:creationId xmlns:p14="http://schemas.microsoft.com/office/powerpoint/2010/main" val="1082875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95536" y="2492896"/>
            <a:ext cx="8461552" cy="1446550"/>
          </a:xfrm>
          <a:prstGeom prst="rect">
            <a:avLst/>
          </a:prstGeom>
          <a:noFill/>
        </p:spPr>
        <p:txBody>
          <a:bodyPr wrap="square" rtlCol="0">
            <a:spAutoFit/>
          </a:bodyPr>
          <a:lstStyle/>
          <a:p>
            <a:r>
              <a:rPr lang="en-GB" altLang="en-US" sz="4400" b="1">
                <a:solidFill>
                  <a:srgbClr val="211452"/>
                </a:solidFill>
                <a:latin typeface="Arial" panose="020B0604020202020204" pitchFamily="34" charset="0"/>
                <a:cs typeface="Arial" panose="020B0604020202020204" pitchFamily="34" charset="0"/>
              </a:rPr>
              <a:t>Financial Report &amp; Approval of annual accounts </a:t>
            </a:r>
            <a:endParaRPr lang="en-GB" altLang="en-US" sz="1200" b="1">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567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4DB85D-D4E3-4EAD-9C18-66E323E20BDA}"/>
              </a:ext>
            </a:extLst>
          </p:cNvPr>
          <p:cNvSpPr>
            <a:spLocks noGrp="1"/>
          </p:cNvSpPr>
          <p:nvPr>
            <p:ph idx="1"/>
          </p:nvPr>
        </p:nvSpPr>
        <p:spPr>
          <a:xfrm>
            <a:off x="251520" y="188640"/>
            <a:ext cx="8363272" cy="6120680"/>
          </a:xfrm>
        </p:spPr>
        <p:txBody>
          <a:bodyPr>
            <a:noAutofit/>
          </a:bodyPr>
          <a:lstStyle/>
          <a:p>
            <a:pPr marL="0" indent="0">
              <a:buNone/>
            </a:pPr>
            <a:r>
              <a:rPr lang="en-US" sz="1400"/>
              <a:t>Total receipts for the year were £30,198 and expenditure £34,202 resulting in a net deficit for the year of £2,005.  The key drivers of this deficit are:</a:t>
            </a:r>
          </a:p>
          <a:p>
            <a:pPr marL="0" indent="0">
              <a:buNone/>
            </a:pPr>
            <a:endParaRPr lang="en-US" sz="1400"/>
          </a:p>
          <a:p>
            <a:pPr>
              <a:tabLst>
                <a:tab pos="269875" algn="l"/>
                <a:tab pos="539750" algn="l"/>
              </a:tabLst>
            </a:pPr>
            <a:r>
              <a:rPr lang="en-US" sz="1400" err="1"/>
              <a:t>Fordell</a:t>
            </a:r>
            <a:r>
              <a:rPr lang="en-US" sz="1400"/>
              <a:t> Fund Day:				-£1,523</a:t>
            </a:r>
          </a:p>
          <a:p>
            <a:pPr>
              <a:tabLst>
                <a:tab pos="269875" algn="l"/>
                <a:tab pos="539750" algn="l"/>
              </a:tabLst>
            </a:pPr>
            <a:r>
              <a:rPr lang="en-US" sz="1400"/>
              <a:t>IT costs:					-£1,519 </a:t>
            </a:r>
          </a:p>
          <a:p>
            <a:pPr>
              <a:tabLst>
                <a:tab pos="269875" algn="l"/>
                <a:tab pos="539750" algn="l"/>
              </a:tabLst>
            </a:pPr>
            <a:r>
              <a:rPr lang="en-US" sz="1400"/>
              <a:t>Xmas gifts:					-£1,430</a:t>
            </a:r>
          </a:p>
          <a:p>
            <a:pPr>
              <a:tabLst>
                <a:tab pos="269875" algn="l"/>
                <a:tab pos="539750" algn="l"/>
              </a:tabLst>
            </a:pPr>
            <a:r>
              <a:rPr lang="en-US" sz="1400"/>
              <a:t>SASA East District Fees:		-£762</a:t>
            </a:r>
          </a:p>
          <a:p>
            <a:pPr>
              <a:tabLst>
                <a:tab pos="269875" algn="l"/>
                <a:tab pos="539750" algn="l"/>
              </a:tabLst>
            </a:pPr>
            <a:r>
              <a:rPr lang="en-US" sz="1400"/>
              <a:t>Coaches/Helpers training fees:	-£737</a:t>
            </a:r>
          </a:p>
          <a:p>
            <a:pPr marL="0" indent="0">
              <a:buNone/>
              <a:tabLst>
                <a:tab pos="269875" algn="l"/>
                <a:tab pos="539750" algn="l"/>
              </a:tabLst>
            </a:pPr>
            <a:endParaRPr lang="en-US" sz="1400"/>
          </a:p>
          <a:p>
            <a:pPr marL="0" indent="0" fontAlgn="base">
              <a:buNone/>
            </a:pPr>
            <a:r>
              <a:rPr lang="en-US" sz="1400"/>
              <a:t>The majority of the income is from monthly fees which is required to cover the cost of the following: </a:t>
            </a:r>
          </a:p>
          <a:p>
            <a:pPr marL="0" indent="0" fontAlgn="base">
              <a:buNone/>
            </a:pPr>
            <a:endParaRPr lang="en-US" sz="1400"/>
          </a:p>
          <a:p>
            <a:pPr fontAlgn="base"/>
            <a:r>
              <a:rPr lang="en-US" sz="1400"/>
              <a:t>Pool Hire </a:t>
            </a:r>
          </a:p>
          <a:p>
            <a:pPr fontAlgn="base"/>
            <a:r>
              <a:rPr lang="en-US" sz="1400"/>
              <a:t>East District Fees  </a:t>
            </a:r>
          </a:p>
          <a:p>
            <a:pPr fontAlgn="base"/>
            <a:r>
              <a:rPr lang="en-US" sz="1400"/>
              <a:t>Social Events (i.e., Awards Night, Trophies &amp; Medals, and Xmas Gifts) </a:t>
            </a:r>
          </a:p>
          <a:p>
            <a:pPr fontAlgn="base"/>
            <a:r>
              <a:rPr lang="en-US" sz="1400"/>
              <a:t>IT Costs (i.e., </a:t>
            </a:r>
            <a:r>
              <a:rPr lang="en-US" sz="1400" err="1"/>
              <a:t>OnDeck</a:t>
            </a:r>
            <a:r>
              <a:rPr lang="en-US" sz="1400"/>
              <a:t> App, Email Accounts &amp; Website Fees) </a:t>
            </a:r>
          </a:p>
          <a:p>
            <a:pPr fontAlgn="base"/>
            <a:r>
              <a:rPr lang="en-US" sz="1400"/>
              <a:t>SASA Non-Swimmer Fees (i.e., Committee Members, Coaches &amp; Helpers)</a:t>
            </a:r>
          </a:p>
          <a:p>
            <a:pPr marL="0" indent="0" fontAlgn="base">
              <a:buNone/>
            </a:pPr>
            <a:endParaRPr lang="en-US" sz="1400"/>
          </a:p>
          <a:p>
            <a:pPr marL="0" indent="0" fontAlgn="base">
              <a:buNone/>
            </a:pPr>
            <a:r>
              <a:rPr lang="en-US" sz="1400"/>
              <a:t>The DASC Junior Sprint Gala was held this year and a healthy surplus of £2,542 was raised from this event.  Despite this, the club made an overall deficit of £2,005.   If the club had not been not able to hold the Junior Sprint Gala (due to lack of demand/entries), the overall deficit for 2021/2022 would have been £4,547. </a:t>
            </a:r>
          </a:p>
          <a:p>
            <a:pPr marL="0" indent="0">
              <a:buNone/>
            </a:pPr>
            <a:endParaRPr lang="en-US" sz="1400"/>
          </a:p>
          <a:p>
            <a:pPr marL="0" indent="0">
              <a:buNone/>
            </a:pPr>
            <a:endParaRPr lang="en-GB" sz="1400"/>
          </a:p>
        </p:txBody>
      </p:sp>
    </p:spTree>
    <p:extLst>
      <p:ext uri="{BB962C8B-B14F-4D97-AF65-F5344CB8AC3E}">
        <p14:creationId xmlns:p14="http://schemas.microsoft.com/office/powerpoint/2010/main" val="4212214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E4DB85D-D4E3-4EAD-9C18-66E323E20BDA}"/>
              </a:ext>
            </a:extLst>
          </p:cNvPr>
          <p:cNvSpPr>
            <a:spLocks noGrp="1"/>
          </p:cNvSpPr>
          <p:nvPr>
            <p:ph idx="1"/>
          </p:nvPr>
        </p:nvSpPr>
        <p:spPr>
          <a:xfrm>
            <a:off x="251520" y="692696"/>
            <a:ext cx="8363272" cy="2880320"/>
          </a:xfrm>
        </p:spPr>
        <p:txBody>
          <a:bodyPr>
            <a:noAutofit/>
          </a:bodyPr>
          <a:lstStyle/>
          <a:p>
            <a:pPr marL="0" indent="0">
              <a:buNone/>
            </a:pPr>
            <a:r>
              <a:rPr lang="en-US" sz="1400"/>
              <a:t>The Committee have determined that monthly swim fees will be increased by £2 for the next financial year: </a:t>
            </a:r>
          </a:p>
          <a:p>
            <a:pPr marL="357188" indent="0">
              <a:buNone/>
            </a:pPr>
            <a:endParaRPr lang="en-US" sz="1400"/>
          </a:p>
          <a:p>
            <a:pPr marL="357188" indent="0">
              <a:buNone/>
            </a:pPr>
            <a:r>
              <a:rPr lang="en-US" sz="1400"/>
              <a:t>•	Dolphins 	              	£16</a:t>
            </a:r>
          </a:p>
          <a:p>
            <a:pPr marL="357188" indent="0">
              <a:buNone/>
            </a:pPr>
            <a:r>
              <a:rPr lang="en-US" sz="1400"/>
              <a:t>•	Bronze Development    £16</a:t>
            </a:r>
          </a:p>
          <a:p>
            <a:pPr marL="357188" indent="0">
              <a:buNone/>
            </a:pPr>
            <a:r>
              <a:rPr lang="en-US" sz="1400"/>
              <a:t>•	Bronze	                   £19</a:t>
            </a:r>
          </a:p>
          <a:p>
            <a:pPr marL="357188" indent="0">
              <a:buNone/>
            </a:pPr>
            <a:r>
              <a:rPr lang="en-US" sz="1400"/>
              <a:t>•	Silver Development	£27</a:t>
            </a:r>
          </a:p>
          <a:p>
            <a:pPr marL="357188" indent="0">
              <a:buNone/>
            </a:pPr>
            <a:r>
              <a:rPr lang="en-US" sz="1400"/>
              <a:t>•	Silver		              	£27</a:t>
            </a:r>
          </a:p>
          <a:p>
            <a:pPr marL="357188" indent="0">
              <a:buNone/>
            </a:pPr>
            <a:r>
              <a:rPr lang="en-US" sz="1400"/>
              <a:t>•	Gold		              	£32</a:t>
            </a:r>
          </a:p>
          <a:p>
            <a:pPr marL="357188" indent="0">
              <a:buNone/>
            </a:pPr>
            <a:r>
              <a:rPr lang="en-US" sz="1400"/>
              <a:t>•	Platinum	              	£27</a:t>
            </a:r>
          </a:p>
          <a:p>
            <a:pPr marL="0" indent="0">
              <a:buNone/>
            </a:pPr>
            <a:endParaRPr lang="en-US" sz="1400"/>
          </a:p>
          <a:p>
            <a:pPr marL="0" indent="0">
              <a:buNone/>
            </a:pPr>
            <a:r>
              <a:rPr lang="en-US" sz="1400"/>
              <a:t>If this causes any issues for Swimming families, please contact Gareth confidentially at </a:t>
            </a:r>
            <a:r>
              <a:rPr lang="en-US" sz="1400">
                <a:hlinkClick r:id="rId2"/>
              </a:rPr>
              <a:t>treasurer@dasc-swim.co.uk</a:t>
            </a:r>
            <a:r>
              <a:rPr lang="en-US" sz="1400"/>
              <a:t> as we do not want anyone to miss out on swimming and can support families where necessary.</a:t>
            </a:r>
          </a:p>
          <a:p>
            <a:pPr marL="0" indent="0">
              <a:buNone/>
            </a:pPr>
            <a:endParaRPr lang="en-US" sz="1400"/>
          </a:p>
          <a:p>
            <a:pPr marL="0" indent="0">
              <a:buNone/>
            </a:pPr>
            <a:r>
              <a:rPr lang="en-US" sz="1400"/>
              <a:t>We will also be applying for more grants to help support some of our community initiatives</a:t>
            </a:r>
          </a:p>
          <a:p>
            <a:pPr marL="0" indent="0">
              <a:buNone/>
            </a:pPr>
            <a:endParaRPr lang="en-US" sz="1400"/>
          </a:p>
          <a:p>
            <a:pPr marL="0" indent="0">
              <a:buNone/>
            </a:pPr>
            <a:endParaRPr lang="en-GB" sz="1400"/>
          </a:p>
        </p:txBody>
      </p:sp>
    </p:spTree>
    <p:extLst>
      <p:ext uri="{BB962C8B-B14F-4D97-AF65-F5344CB8AC3E}">
        <p14:creationId xmlns:p14="http://schemas.microsoft.com/office/powerpoint/2010/main" val="171749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FFFCB8B-155A-45E1-BA26-B94E1FDE3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2540" y="310344"/>
            <a:ext cx="6118919" cy="623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6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416026" y="692696"/>
            <a:ext cx="8399888" cy="3662541"/>
          </a:xfrm>
          <a:prstGeom prst="rect">
            <a:avLst/>
          </a:prstGeom>
          <a:noFill/>
        </p:spPr>
        <p:txBody>
          <a:bodyPr wrap="square" rtlCol="0">
            <a:spAutoFit/>
          </a:bodyPr>
          <a:lstStyle/>
          <a:p>
            <a:r>
              <a:rPr lang="en-US" altLang="en-US" sz="4400" b="1" dirty="0">
                <a:solidFill>
                  <a:srgbClr val="211452"/>
                </a:solidFill>
                <a:latin typeface="Arial" panose="020B0604020202020204" pitchFamily="34" charset="0"/>
                <a:cs typeface="Arial" panose="020B0604020202020204" pitchFamily="34" charset="0"/>
              </a:rPr>
              <a:t>Appointment of Auditors / Independent Examiners</a:t>
            </a:r>
          </a:p>
          <a:p>
            <a:endParaRPr lang="en-US" altLang="en-US" sz="4400" b="1" dirty="0">
              <a:solidFill>
                <a:srgbClr val="211452"/>
              </a:solidFill>
              <a:latin typeface="Arial" panose="020B0604020202020204" pitchFamily="34" charset="0"/>
              <a:cs typeface="Arial" panose="020B0604020202020204" pitchFamily="34" charset="0"/>
            </a:endParaRPr>
          </a:p>
          <a:p>
            <a:r>
              <a:rPr lang="en-US" altLang="en-US" sz="2000" b="1" dirty="0">
                <a:solidFill>
                  <a:srgbClr val="211452"/>
                </a:solidFill>
                <a:latin typeface="Arial" panose="020B0604020202020204" pitchFamily="34" charset="0"/>
                <a:cs typeface="Arial" panose="020B0604020202020204" pitchFamily="34" charset="0"/>
              </a:rPr>
              <a:t>Matthew Bond </a:t>
            </a:r>
          </a:p>
          <a:p>
            <a:endParaRPr lang="en-US" altLang="en-US" sz="2000" b="1" dirty="0">
              <a:solidFill>
                <a:srgbClr val="211452"/>
              </a:solidFill>
              <a:latin typeface="Arial" panose="020B0604020202020204" pitchFamily="34" charset="0"/>
              <a:cs typeface="Arial" panose="020B0604020202020204" pitchFamily="34" charset="0"/>
            </a:endParaRPr>
          </a:p>
          <a:p>
            <a:r>
              <a:rPr lang="en-US" altLang="en-US" sz="2000" b="1" dirty="0">
                <a:solidFill>
                  <a:srgbClr val="211452"/>
                </a:solidFill>
                <a:latin typeface="Arial" panose="020B0604020202020204" pitchFamily="34" charset="0"/>
                <a:cs typeface="Arial" panose="020B0604020202020204" pitchFamily="34" charset="0"/>
              </a:rPr>
              <a:t>Proposed; </a:t>
            </a:r>
            <a:r>
              <a:rPr lang="en-US" altLang="en-US" sz="2000" b="1" dirty="0">
                <a:solidFill>
                  <a:srgbClr val="FF0000"/>
                </a:solidFill>
                <a:latin typeface="Arial" panose="020B0604020202020204" pitchFamily="34" charset="0"/>
                <a:cs typeface="Arial" panose="020B0604020202020204" pitchFamily="34" charset="0"/>
              </a:rPr>
              <a:t>Nicki Daw</a:t>
            </a:r>
          </a:p>
          <a:p>
            <a:endParaRPr lang="en-US" altLang="en-US" sz="2000" b="1" dirty="0">
              <a:solidFill>
                <a:srgbClr val="211452"/>
              </a:solidFill>
              <a:latin typeface="Arial" panose="020B0604020202020204" pitchFamily="34" charset="0"/>
              <a:cs typeface="Arial" panose="020B0604020202020204" pitchFamily="34" charset="0"/>
            </a:endParaRPr>
          </a:p>
          <a:p>
            <a:r>
              <a:rPr lang="en-US" altLang="en-US" sz="2000" b="1" dirty="0">
                <a:solidFill>
                  <a:srgbClr val="211452"/>
                </a:solidFill>
                <a:latin typeface="Arial" panose="020B0604020202020204" pitchFamily="34" charset="0"/>
                <a:cs typeface="Arial" panose="020B0604020202020204" pitchFamily="34" charset="0"/>
              </a:rPr>
              <a:t>Seconded; </a:t>
            </a:r>
            <a:r>
              <a:rPr lang="en-US" altLang="en-US" sz="2000" b="1" dirty="0">
                <a:solidFill>
                  <a:srgbClr val="FF0000"/>
                </a:solidFill>
                <a:latin typeface="Arial" panose="020B0604020202020204" pitchFamily="34" charset="0"/>
                <a:cs typeface="Arial" panose="020B0604020202020204" pitchFamily="34" charset="0"/>
              </a:rPr>
              <a:t>Ruth </a:t>
            </a:r>
            <a:r>
              <a:rPr lang="en-US" altLang="en-US" sz="2000" b="1" dirty="0" err="1">
                <a:solidFill>
                  <a:srgbClr val="FF0000"/>
                </a:solidFill>
                <a:latin typeface="Arial" panose="020B0604020202020204" pitchFamily="34" charset="0"/>
                <a:cs typeface="Arial" panose="020B0604020202020204" pitchFamily="34" charset="0"/>
              </a:rPr>
              <a:t>Lockier</a:t>
            </a:r>
            <a:endParaRPr lang="en-GB" altLang="en-US"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458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95536" y="2492896"/>
            <a:ext cx="8461552" cy="769441"/>
          </a:xfrm>
          <a:prstGeom prst="rect">
            <a:avLst/>
          </a:prstGeom>
          <a:noFill/>
        </p:spPr>
        <p:txBody>
          <a:bodyPr wrap="square" rtlCol="0">
            <a:spAutoFit/>
          </a:bodyPr>
          <a:lstStyle/>
          <a:p>
            <a:r>
              <a:rPr lang="en-US" altLang="en-US" sz="4400" b="1">
                <a:solidFill>
                  <a:srgbClr val="211452"/>
                </a:solidFill>
                <a:latin typeface="Arial" panose="020B0604020202020204" pitchFamily="34" charset="0"/>
                <a:cs typeface="Arial" panose="020B0604020202020204" pitchFamily="34" charset="0"/>
              </a:rPr>
              <a:t>Motions &amp; Proposals </a:t>
            </a:r>
            <a:endParaRPr lang="en-GB" altLang="en-US" sz="1200" b="1">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9547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73600" y="5003800"/>
            <a:ext cx="4470400" cy="1854200"/>
          </a:xfrm>
          <a:prstGeom prst="rect">
            <a:avLst/>
          </a:prstGeom>
        </p:spPr>
      </p:pic>
      <p:pic>
        <p:nvPicPr>
          <p:cNvPr id="10" name="Picture 9"/>
          <p:cNvPicPr>
            <a:picLocks noChangeAspect="1"/>
          </p:cNvPicPr>
          <p:nvPr/>
        </p:nvPicPr>
        <p:blipFill>
          <a:blip r:embed="rId4"/>
          <a:stretch>
            <a:fillRect/>
          </a:stretch>
        </p:blipFill>
        <p:spPr>
          <a:xfrm>
            <a:off x="7289800" y="0"/>
            <a:ext cx="1854200" cy="1854200"/>
          </a:xfrm>
          <a:prstGeom prst="rect">
            <a:avLst/>
          </a:prstGeom>
        </p:spPr>
      </p:pic>
      <p:sp>
        <p:nvSpPr>
          <p:cNvPr id="5" name="Title 1"/>
          <p:cNvSpPr txBox="1">
            <a:spLocks/>
          </p:cNvSpPr>
          <p:nvPr/>
        </p:nvSpPr>
        <p:spPr>
          <a:xfrm>
            <a:off x="0" y="-27384"/>
            <a:ext cx="9144000" cy="9267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a:solidFill>
                  <a:srgbClr val="002060"/>
                </a:solidFill>
                <a:latin typeface="Arial" panose="020B0604020202020204" pitchFamily="34" charset="0"/>
                <a:cs typeface="Arial" panose="020B0604020202020204" pitchFamily="34" charset="0"/>
              </a:rPr>
              <a:t>Agenda</a:t>
            </a:r>
          </a:p>
        </p:txBody>
      </p:sp>
      <p:sp>
        <p:nvSpPr>
          <p:cNvPr id="6" name="Content Placeholder 2"/>
          <p:cNvSpPr txBox="1">
            <a:spLocks/>
          </p:cNvSpPr>
          <p:nvPr/>
        </p:nvSpPr>
        <p:spPr>
          <a:xfrm>
            <a:off x="251520" y="836712"/>
            <a:ext cx="8640960" cy="5199416"/>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hangingPunct="0"/>
            <a:r>
              <a:rPr lang="en-GB" sz="1800" b="1">
                <a:solidFill>
                  <a:srgbClr val="002060"/>
                </a:solidFill>
                <a:latin typeface="Arial" panose="020B0604020202020204" pitchFamily="34" charset="0"/>
                <a:cs typeface="Arial" panose="020B0604020202020204" pitchFamily="34" charset="0"/>
              </a:rPr>
              <a:t>The business for an AGM shall include:</a:t>
            </a:r>
          </a:p>
          <a:p>
            <a:pPr algn="l" hangingPunct="0"/>
            <a:endParaRPr lang="en-GB" sz="1800" b="1">
              <a:solidFill>
                <a:srgbClr val="002060"/>
              </a:solidFill>
              <a:latin typeface="Arial" panose="020B0604020202020204" pitchFamily="34" charset="0"/>
              <a:cs typeface="Arial" panose="020B0604020202020204" pitchFamily="34" charset="0"/>
            </a:endParaRPr>
          </a:p>
          <a:p>
            <a:pPr marL="342900" indent="-342900" algn="l">
              <a:buAutoNum type="arabicPeriod"/>
            </a:pPr>
            <a:r>
              <a:rPr lang="en-GB" sz="1800" b="1">
                <a:solidFill>
                  <a:srgbClr val="002060"/>
                </a:solidFill>
                <a:latin typeface="Arial" panose="020B0604020202020204" pitchFamily="34" charset="0"/>
                <a:cs typeface="Arial" panose="020B0604020202020204" pitchFamily="34" charset="0"/>
              </a:rPr>
              <a:t>President’s introduction </a:t>
            </a:r>
          </a:p>
          <a:p>
            <a:pPr algn="l"/>
            <a:r>
              <a:rPr lang="en-GB" sz="1800" b="1">
                <a:solidFill>
                  <a:srgbClr val="002060"/>
                </a:solidFill>
                <a:latin typeface="Arial" panose="020B0604020202020204" pitchFamily="34" charset="0"/>
                <a:cs typeface="Arial" panose="020B0604020202020204" pitchFamily="34" charset="0"/>
              </a:rPr>
              <a:t>2.	Apologies for absence </a:t>
            </a:r>
          </a:p>
          <a:p>
            <a:pPr algn="l"/>
            <a:r>
              <a:rPr lang="en-GB" sz="1800" b="1">
                <a:solidFill>
                  <a:srgbClr val="002060"/>
                </a:solidFill>
                <a:latin typeface="Arial" panose="020B0604020202020204" pitchFamily="34" charset="0"/>
                <a:cs typeface="Arial" panose="020B0604020202020204" pitchFamily="34" charset="0"/>
              </a:rPr>
              <a:t>3.	Approval of minutes from 16</a:t>
            </a:r>
            <a:r>
              <a:rPr lang="en-GB" sz="1800" b="1" baseline="30000">
                <a:solidFill>
                  <a:srgbClr val="002060"/>
                </a:solidFill>
                <a:latin typeface="Arial" panose="020B0604020202020204" pitchFamily="34" charset="0"/>
                <a:cs typeface="Arial" panose="020B0604020202020204" pitchFamily="34" charset="0"/>
              </a:rPr>
              <a:t>th</a:t>
            </a:r>
            <a:r>
              <a:rPr lang="en-GB" sz="1800" b="1">
                <a:solidFill>
                  <a:srgbClr val="002060"/>
                </a:solidFill>
                <a:latin typeface="Arial" panose="020B0604020202020204" pitchFamily="34" charset="0"/>
                <a:cs typeface="Arial" panose="020B0604020202020204" pitchFamily="34" charset="0"/>
              </a:rPr>
              <a:t> November 2021 AGM &amp; matters arising</a:t>
            </a:r>
          </a:p>
          <a:p>
            <a:pPr marL="342900" indent="-342900" algn="l">
              <a:buAutoNum type="arabicPeriod" startAt="4"/>
            </a:pPr>
            <a:r>
              <a:rPr lang="en-GB" sz="1800" b="1">
                <a:solidFill>
                  <a:srgbClr val="002060"/>
                </a:solidFill>
                <a:latin typeface="Arial"/>
                <a:cs typeface="Arial"/>
              </a:rPr>
              <a:t>  2022 Annual Report </a:t>
            </a:r>
            <a:endParaRPr lang="en-GB" sz="1800" b="1">
              <a:solidFill>
                <a:srgbClr val="002060"/>
              </a:solidFill>
              <a:latin typeface="Arial" panose="020B0604020202020204" pitchFamily="34" charset="0"/>
              <a:cs typeface="Arial" panose="020B0604020202020204" pitchFamily="34" charset="0"/>
            </a:endParaRPr>
          </a:p>
          <a:p>
            <a:pPr algn="l"/>
            <a:r>
              <a:rPr lang="en-GB" sz="1800" b="1">
                <a:solidFill>
                  <a:srgbClr val="002060"/>
                </a:solidFill>
                <a:latin typeface="Arial" panose="020B0604020202020204" pitchFamily="34" charset="0"/>
                <a:cs typeface="Arial" panose="020B0604020202020204" pitchFamily="34" charset="0"/>
              </a:rPr>
              <a:t>5.	Financial Report &amp; Approval of Annual Accounts</a:t>
            </a:r>
          </a:p>
          <a:p>
            <a:pPr marL="342900" indent="-342900" algn="l">
              <a:buAutoNum type="arabicPeriod" startAt="6"/>
            </a:pPr>
            <a:r>
              <a:rPr lang="en-GB" sz="1800" b="1">
                <a:solidFill>
                  <a:srgbClr val="002060"/>
                </a:solidFill>
                <a:latin typeface="Arial" panose="020B0604020202020204" pitchFamily="34" charset="0"/>
                <a:cs typeface="Arial" panose="020B0604020202020204" pitchFamily="34" charset="0"/>
              </a:rPr>
              <a:t>  Appointment of Auditors / Independent Examiners</a:t>
            </a:r>
          </a:p>
          <a:p>
            <a:pPr marL="342900" indent="-342900" algn="l">
              <a:buAutoNum type="arabicPeriod" startAt="6"/>
            </a:pPr>
            <a:r>
              <a:rPr lang="en-GB" sz="1800" b="1">
                <a:solidFill>
                  <a:srgbClr val="002060"/>
                </a:solidFill>
                <a:latin typeface="Arial" panose="020B0604020202020204" pitchFamily="34" charset="0"/>
                <a:cs typeface="Arial" panose="020B0604020202020204" pitchFamily="34" charset="0"/>
              </a:rPr>
              <a:t> Motions &amp; Proposals </a:t>
            </a:r>
          </a:p>
          <a:p>
            <a:pPr marL="342900" indent="-342900" algn="l">
              <a:buAutoNum type="arabicPeriod" startAt="8"/>
            </a:pPr>
            <a:r>
              <a:rPr lang="en-GB" sz="1800" b="1">
                <a:solidFill>
                  <a:srgbClr val="002060"/>
                </a:solidFill>
                <a:latin typeface="Arial" panose="020B0604020202020204" pitchFamily="34" charset="0"/>
                <a:cs typeface="Arial" panose="020B0604020202020204" pitchFamily="34" charset="0"/>
              </a:rPr>
              <a:t>  Appointment of President and Vice President</a:t>
            </a:r>
          </a:p>
          <a:p>
            <a:pPr marL="342900" indent="-342900" algn="l">
              <a:buAutoNum type="arabicPeriod" startAt="8"/>
            </a:pPr>
            <a:r>
              <a:rPr lang="en-GB" sz="1800" b="1">
                <a:solidFill>
                  <a:srgbClr val="002060"/>
                </a:solidFill>
                <a:latin typeface="Arial" panose="020B0604020202020204" pitchFamily="34" charset="0"/>
                <a:cs typeface="Arial" panose="020B0604020202020204" pitchFamily="34" charset="0"/>
              </a:rPr>
              <a:t>  Election of Management Committee Members</a:t>
            </a:r>
          </a:p>
          <a:p>
            <a:pPr marL="342900" indent="-342900" algn="l">
              <a:buAutoNum type="arabicPeriod" startAt="8"/>
            </a:pPr>
            <a:r>
              <a:rPr lang="en-GB" sz="1800" b="1">
                <a:solidFill>
                  <a:srgbClr val="002060"/>
                </a:solidFill>
                <a:latin typeface="Arial" panose="020B0604020202020204" pitchFamily="34" charset="0"/>
                <a:cs typeface="Arial" panose="020B0604020202020204" pitchFamily="34" charset="0"/>
              </a:rPr>
              <a:t>  Approval of the Nomination of Swimmers Representative </a:t>
            </a:r>
          </a:p>
          <a:p>
            <a:pPr marL="342900" indent="-342900" algn="l">
              <a:buAutoNum type="arabicPeriod" startAt="8"/>
            </a:pPr>
            <a:r>
              <a:rPr lang="en-GB" sz="1800" b="1" i="1">
                <a:solidFill>
                  <a:srgbClr val="002060"/>
                </a:solidFill>
                <a:latin typeface="Arial" panose="020B0604020202020204" pitchFamily="34" charset="0"/>
                <a:cs typeface="Arial" panose="020B0604020202020204" pitchFamily="34" charset="0"/>
              </a:rPr>
              <a:t>Other relevant business</a:t>
            </a:r>
            <a:endParaRPr lang="en-GB" sz="18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0086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7841-E055-411B-AC56-6C2232B10C18}"/>
              </a:ext>
            </a:extLst>
          </p:cNvPr>
          <p:cNvSpPr>
            <a:spLocks noGrp="1"/>
          </p:cNvSpPr>
          <p:nvPr>
            <p:ph type="title"/>
          </p:nvPr>
        </p:nvSpPr>
        <p:spPr>
          <a:xfrm>
            <a:off x="457200" y="274638"/>
            <a:ext cx="8229600" cy="778098"/>
          </a:xfrm>
        </p:spPr>
        <p:txBody>
          <a:bodyPr>
            <a:noAutofit/>
          </a:bodyPr>
          <a:lstStyle/>
          <a:p>
            <a:r>
              <a:rPr lang="en-US" sz="2800" u="sng">
                <a:latin typeface="Arial" panose="020B0604020202020204" pitchFamily="34" charset="0"/>
                <a:cs typeface="Arial" panose="020B0604020202020204" pitchFamily="34" charset="0"/>
              </a:rPr>
              <a:t>Scottish Amateur Swimming Association (SASA) Constitution Amends</a:t>
            </a:r>
          </a:p>
        </p:txBody>
      </p:sp>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1658078"/>
            <a:ext cx="8229600" cy="4869656"/>
          </a:xfrm>
        </p:spPr>
        <p:txBody>
          <a:bodyPr>
            <a:noAutofit/>
          </a:bodyPr>
          <a:lstStyle/>
          <a:p>
            <a:pPr marL="0" indent="0">
              <a:buNone/>
            </a:pPr>
            <a:r>
              <a:rPr lang="en-US" sz="1600">
                <a:latin typeface="Arial" panose="020B0604020202020204" pitchFamily="34" charset="0"/>
                <a:cs typeface="Arial" panose="020B0604020202020204" pitchFamily="34" charset="0"/>
              </a:rPr>
              <a:t>These are mandatory amends from SASA to keep all Swimming Clubs under similar governance.  There are too many to outline here but were all documented in the Constitution Changes 2022 document sent out ahead of the AGM.  The only optional one is this one:</a:t>
            </a:r>
          </a:p>
          <a:p>
            <a:pPr marL="0" indent="0">
              <a:buNone/>
            </a:pPr>
            <a:endParaRPr lang="en-US" sz="1600">
              <a:latin typeface="Arial" panose="020B0604020202020204" pitchFamily="34" charset="0"/>
              <a:cs typeface="Arial" panose="020B0604020202020204" pitchFamily="34" charset="0"/>
            </a:endParaRPr>
          </a:p>
          <a:p>
            <a:pPr fontAlgn="base"/>
            <a:r>
              <a:rPr lang="en-US" sz="1200"/>
              <a:t>Current C5.1.2: </a:t>
            </a:r>
          </a:p>
          <a:p>
            <a:pPr fontAlgn="base"/>
            <a:r>
              <a:rPr lang="en-US" sz="1200" b="1"/>
              <a:t>C5.1.2</a:t>
            </a:r>
            <a:r>
              <a:rPr lang="en-US" sz="1200"/>
              <a:t> </a:t>
            </a:r>
            <a:r>
              <a:rPr lang="en-US" sz="1200" b="1"/>
              <a:t>Attendance</a:t>
            </a:r>
            <a:r>
              <a:rPr lang="en-US" sz="1200"/>
              <a:t>  </a:t>
            </a:r>
          </a:p>
          <a:p>
            <a:pPr fontAlgn="base"/>
            <a:r>
              <a:rPr lang="en-US" sz="1200" b="1"/>
              <a:t>All Adult members, adult representatives of Junior members, Life members and Honorary members are entitled to attend, take part and vote unless specifically excluded from doing so by the Club’s Constitution.</a:t>
            </a:r>
            <a:r>
              <a:rPr lang="en-US" sz="1200"/>
              <a:t>  </a:t>
            </a:r>
          </a:p>
          <a:p>
            <a:pPr marL="0" indent="0" fontAlgn="base">
              <a:buNone/>
            </a:pPr>
            <a:r>
              <a:rPr lang="en-US" sz="1200"/>
              <a:t> </a:t>
            </a:r>
            <a:endParaRPr lang="en-US" sz="1200">
              <a:solidFill>
                <a:srgbClr val="FF0000"/>
              </a:solidFill>
            </a:endParaRPr>
          </a:p>
          <a:p>
            <a:pPr fontAlgn="base"/>
            <a:r>
              <a:rPr lang="en-US" sz="1200">
                <a:solidFill>
                  <a:srgbClr val="00B0F0"/>
                </a:solidFill>
              </a:rPr>
              <a:t>OPTIONAL Amend to C5.1.2: </a:t>
            </a:r>
          </a:p>
          <a:p>
            <a:pPr fontAlgn="base"/>
            <a:r>
              <a:rPr lang="en-US" sz="1200" b="1"/>
              <a:t>C5.1.2</a:t>
            </a:r>
            <a:r>
              <a:rPr lang="en-US" sz="1200"/>
              <a:t> </a:t>
            </a:r>
            <a:r>
              <a:rPr lang="en-US" sz="1200" b="1"/>
              <a:t>Attendance</a:t>
            </a:r>
            <a:r>
              <a:rPr lang="en-US" sz="1200"/>
              <a:t>  </a:t>
            </a:r>
          </a:p>
          <a:p>
            <a:pPr fontAlgn="base"/>
            <a:r>
              <a:rPr lang="en-US" sz="1200" b="1"/>
              <a:t>All Adult and Life Members are entitled to attend, take part and vote unless specifically excluded from doing so by the Club’s Constitution.</a:t>
            </a:r>
            <a:r>
              <a:rPr lang="en-US" sz="1200"/>
              <a:t>  </a:t>
            </a:r>
          </a:p>
          <a:p>
            <a:pPr fontAlgn="base"/>
            <a:r>
              <a:rPr lang="en-US" sz="1200">
                <a:solidFill>
                  <a:srgbClr val="00B0F0"/>
                </a:solidFill>
              </a:rPr>
              <a:t>A Parent/Guardian, who is not a Club Member, is entitled to attend and take part on behalf of a Junior Member.  </a:t>
            </a:r>
          </a:p>
          <a:p>
            <a:pPr marL="0" indent="0">
              <a:buNone/>
            </a:pPr>
            <a:endParaRPr lang="en-US" sz="1600">
              <a:solidFill>
                <a:srgbClr val="FF0000"/>
              </a:solidFill>
              <a:latin typeface="Arial" panose="020B0604020202020204" pitchFamily="34" charset="0"/>
              <a:cs typeface="Arial" panose="020B0604020202020204" pitchFamily="34" charset="0"/>
            </a:endParaRPr>
          </a:p>
          <a:p>
            <a:pPr marL="0" indent="0">
              <a:buNone/>
            </a:pPr>
            <a:endParaRPr lang="en-US" sz="1600">
              <a:solidFill>
                <a:srgbClr val="FF0000"/>
              </a:solidFill>
              <a:latin typeface="Arial" panose="020B0604020202020204" pitchFamily="34" charset="0"/>
              <a:cs typeface="Arial" panose="020B0604020202020204" pitchFamily="34" charset="0"/>
            </a:endParaRPr>
          </a:p>
          <a:p>
            <a:pPr fontAlgn="base"/>
            <a:r>
              <a:rPr lang="en-US" sz="1600"/>
              <a:t>Proposed:  Nicki Daw </a:t>
            </a:r>
          </a:p>
          <a:p>
            <a:pPr fontAlgn="base"/>
            <a:r>
              <a:rPr lang="en-US" sz="1600"/>
              <a:t>Seconded:  Gillian Wilson </a:t>
            </a:r>
          </a:p>
        </p:txBody>
      </p:sp>
    </p:spTree>
    <p:extLst>
      <p:ext uri="{BB962C8B-B14F-4D97-AF65-F5344CB8AC3E}">
        <p14:creationId xmlns:p14="http://schemas.microsoft.com/office/powerpoint/2010/main" val="3055974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7841-E055-411B-AC56-6C2232B10C18}"/>
              </a:ext>
            </a:extLst>
          </p:cNvPr>
          <p:cNvSpPr>
            <a:spLocks noGrp="1"/>
          </p:cNvSpPr>
          <p:nvPr>
            <p:ph type="title"/>
          </p:nvPr>
        </p:nvSpPr>
        <p:spPr>
          <a:xfrm>
            <a:off x="457200" y="274638"/>
            <a:ext cx="8229600" cy="778098"/>
          </a:xfrm>
        </p:spPr>
        <p:txBody>
          <a:bodyPr>
            <a:normAutofit fontScale="90000"/>
          </a:bodyPr>
          <a:lstStyle/>
          <a:p>
            <a:r>
              <a:rPr lang="en-GB" u="sng"/>
              <a:t>DASC Constitution Amendments </a:t>
            </a:r>
          </a:p>
        </p:txBody>
      </p:sp>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318655" y="1124744"/>
            <a:ext cx="8229600" cy="5458618"/>
          </a:xfrm>
        </p:spPr>
        <p:txBody>
          <a:bodyPr>
            <a:noAutofit/>
          </a:bodyPr>
          <a:lstStyle/>
          <a:p>
            <a:pPr fontAlgn="base"/>
            <a:r>
              <a:rPr lang="en-US" sz="1600"/>
              <a:t>Current: </a:t>
            </a:r>
          </a:p>
          <a:p>
            <a:pPr fontAlgn="base"/>
            <a:r>
              <a:rPr lang="en-US" sz="1600"/>
              <a:t>C3.5 A member wishing to resign from the Club shall inform the Secretary in writing  </a:t>
            </a:r>
          </a:p>
          <a:p>
            <a:pPr marL="0" indent="0" fontAlgn="base">
              <a:buNone/>
            </a:pPr>
            <a:r>
              <a:rPr lang="en-US" sz="1600"/>
              <a:t> </a:t>
            </a:r>
          </a:p>
          <a:p>
            <a:pPr fontAlgn="base"/>
            <a:r>
              <a:rPr lang="en-US" sz="1600">
                <a:solidFill>
                  <a:srgbClr val="00B0F0"/>
                </a:solidFill>
              </a:rPr>
              <a:t>Proposed: </a:t>
            </a:r>
          </a:p>
          <a:p>
            <a:pPr fontAlgn="base"/>
            <a:r>
              <a:rPr lang="en-US" sz="1600">
                <a:solidFill>
                  <a:srgbClr val="00B0F0"/>
                </a:solidFill>
              </a:rPr>
              <a:t>C3.5 A member wishing to resign from the Club shall inform the Membership secretary, Treasurer and Head Coach via email.  </a:t>
            </a:r>
          </a:p>
          <a:p>
            <a:pPr fontAlgn="base"/>
            <a:endParaRPr lang="en-US" sz="1400"/>
          </a:p>
          <a:p>
            <a:pPr fontAlgn="base"/>
            <a:r>
              <a:rPr lang="en-US" sz="1400"/>
              <a:t>Proposed: Gillian Wilson </a:t>
            </a:r>
          </a:p>
          <a:p>
            <a:pPr fontAlgn="base"/>
            <a:r>
              <a:rPr lang="en-US" sz="1400"/>
              <a:t>Seconded:  Nicki Daw </a:t>
            </a:r>
          </a:p>
          <a:p>
            <a:pPr marL="0" indent="0" fontAlgn="base">
              <a:buNone/>
            </a:pPr>
            <a:r>
              <a:rPr lang="en-US" sz="1600"/>
              <a:t> </a:t>
            </a:r>
          </a:p>
          <a:p>
            <a:pPr fontAlgn="base"/>
            <a:r>
              <a:rPr lang="en-US" sz="1600"/>
              <a:t>Current: </a:t>
            </a:r>
          </a:p>
          <a:p>
            <a:pPr fontAlgn="base"/>
            <a:r>
              <a:rPr lang="en-US" sz="1600"/>
              <a:t>C5.1.4 Quorum The quorum at General Meetings shall be two Officers of the Club plus 10 members eligible to vote.  </a:t>
            </a:r>
          </a:p>
          <a:p>
            <a:pPr marL="0" indent="0" fontAlgn="base">
              <a:buNone/>
            </a:pPr>
            <a:r>
              <a:rPr lang="en-US" sz="1600"/>
              <a:t> </a:t>
            </a:r>
          </a:p>
          <a:p>
            <a:pPr fontAlgn="base"/>
            <a:r>
              <a:rPr lang="en-US" sz="1600">
                <a:solidFill>
                  <a:srgbClr val="00B0F0"/>
                </a:solidFill>
              </a:rPr>
              <a:t>Proposed: </a:t>
            </a:r>
          </a:p>
          <a:p>
            <a:pPr fontAlgn="base"/>
            <a:r>
              <a:rPr lang="en-US" sz="1600">
                <a:solidFill>
                  <a:srgbClr val="00B0F0"/>
                </a:solidFill>
              </a:rPr>
              <a:t>C5.1.4 Quorum The quorum at General Meetings shall be two Officers of the Club plus 7 members eligible to vote.  </a:t>
            </a:r>
          </a:p>
          <a:p>
            <a:pPr fontAlgn="base"/>
            <a:endParaRPr lang="en-US" sz="1600"/>
          </a:p>
          <a:p>
            <a:pPr fontAlgn="base"/>
            <a:r>
              <a:rPr lang="en-US" sz="1400"/>
              <a:t>Proposed: Gillian Wilson </a:t>
            </a:r>
          </a:p>
          <a:p>
            <a:pPr fontAlgn="base"/>
            <a:r>
              <a:rPr lang="en-US" sz="1400"/>
              <a:t>Seconded:  Nicki Daw </a:t>
            </a:r>
          </a:p>
          <a:p>
            <a:pPr marL="0" indent="0" fontAlgn="base">
              <a:buNone/>
            </a:pPr>
            <a:r>
              <a:rPr lang="en-US" sz="1600"/>
              <a:t> </a:t>
            </a:r>
          </a:p>
          <a:p>
            <a:pPr fontAlgn="base"/>
            <a:endParaRPr lang="en-US" sz="1600"/>
          </a:p>
        </p:txBody>
      </p:sp>
    </p:spTree>
    <p:extLst>
      <p:ext uri="{BB962C8B-B14F-4D97-AF65-F5344CB8AC3E}">
        <p14:creationId xmlns:p14="http://schemas.microsoft.com/office/powerpoint/2010/main" val="3010987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7841-E055-411B-AC56-6C2232B10C18}"/>
              </a:ext>
            </a:extLst>
          </p:cNvPr>
          <p:cNvSpPr>
            <a:spLocks noGrp="1"/>
          </p:cNvSpPr>
          <p:nvPr>
            <p:ph type="title"/>
          </p:nvPr>
        </p:nvSpPr>
        <p:spPr>
          <a:xfrm>
            <a:off x="457200" y="274638"/>
            <a:ext cx="8229600" cy="778098"/>
          </a:xfrm>
        </p:spPr>
        <p:txBody>
          <a:bodyPr>
            <a:normAutofit/>
          </a:bodyPr>
          <a:lstStyle/>
          <a:p>
            <a:r>
              <a:rPr lang="en-GB" u="sng" dirty="0"/>
              <a:t>DASC By-Law Amendments </a:t>
            </a:r>
          </a:p>
        </p:txBody>
      </p:sp>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1124744"/>
            <a:ext cx="8229600" cy="5458618"/>
          </a:xfrm>
        </p:spPr>
        <p:txBody>
          <a:bodyPr>
            <a:noAutofit/>
          </a:bodyPr>
          <a:lstStyle/>
          <a:p>
            <a:pPr fontAlgn="base"/>
            <a:r>
              <a:rPr lang="en-US" sz="1400" b="1" dirty="0"/>
              <a:t>BL1.5</a:t>
            </a:r>
            <a:r>
              <a:rPr lang="en-US" sz="1400" dirty="0"/>
              <a:t> </a:t>
            </a:r>
            <a:r>
              <a:rPr lang="en-US" sz="1400" b="1" dirty="0"/>
              <a:t>Management Committee</a:t>
            </a:r>
            <a:r>
              <a:rPr lang="en-US" sz="1400" dirty="0"/>
              <a:t>  </a:t>
            </a:r>
          </a:p>
          <a:p>
            <a:pPr fontAlgn="base"/>
            <a:r>
              <a:rPr lang="en-US" sz="1400" dirty="0"/>
              <a:t>BL1.5.1 The management committee shall comprise of the Officers of the club (as defined in BL1.2), seven other Adult Members and the Swimmers representative. The ex-officio   members of the Management Committee consist of the Wellbeing &amp; protection officer (where not one of the elected adult members), Meet Secretary, the Squad Coaches, x2 Club Captains.  </a:t>
            </a:r>
          </a:p>
          <a:p>
            <a:pPr marL="0" indent="0" fontAlgn="base">
              <a:buNone/>
            </a:pPr>
            <a:r>
              <a:rPr lang="en-US" sz="1400" dirty="0"/>
              <a:t> </a:t>
            </a:r>
          </a:p>
          <a:p>
            <a:pPr fontAlgn="base"/>
            <a:r>
              <a:rPr lang="en-US" sz="1400" b="1" dirty="0"/>
              <a:t>BL1.5.2</a:t>
            </a:r>
            <a:r>
              <a:rPr lang="en-US" sz="1400" dirty="0"/>
              <a:t> </a:t>
            </a:r>
            <a:r>
              <a:rPr lang="en-US" sz="1400" b="1" dirty="0"/>
              <a:t>The term of office for President, Vice President, Secretary and Treasurer shall be </a:t>
            </a:r>
            <a:r>
              <a:rPr lang="en-US" sz="1400" dirty="0"/>
              <a:t>three</a:t>
            </a:r>
            <a:r>
              <a:rPr lang="en-US" sz="1400" b="1" dirty="0"/>
              <a:t> years, one retiring annually in rotation.</a:t>
            </a:r>
            <a:r>
              <a:rPr lang="en-US" sz="1400" dirty="0"/>
              <a:t>  </a:t>
            </a:r>
          </a:p>
          <a:p>
            <a:pPr marL="0" indent="0" fontAlgn="base">
              <a:buNone/>
            </a:pPr>
            <a:r>
              <a:rPr lang="en-US" sz="1400" dirty="0"/>
              <a:t> </a:t>
            </a:r>
          </a:p>
          <a:p>
            <a:pPr fontAlgn="base"/>
            <a:r>
              <a:rPr lang="en-US" sz="1400" b="1" dirty="0"/>
              <a:t>BL1.5.3</a:t>
            </a:r>
            <a:r>
              <a:rPr lang="en-US" sz="1400" dirty="0"/>
              <a:t> </a:t>
            </a:r>
            <a:r>
              <a:rPr lang="en-US" sz="1400" b="1" dirty="0"/>
              <a:t>The term of office for the Adult Committee Members shall be </a:t>
            </a:r>
            <a:r>
              <a:rPr lang="en-US" sz="1400" dirty="0"/>
              <a:t>two</a:t>
            </a:r>
            <a:r>
              <a:rPr lang="en-US" sz="1400" b="1" dirty="0"/>
              <a:t> years, half retiring annually.</a:t>
            </a:r>
            <a:r>
              <a:rPr lang="en-US" sz="1400" dirty="0"/>
              <a:t>  </a:t>
            </a:r>
          </a:p>
          <a:p>
            <a:pPr marL="0" indent="0" fontAlgn="base">
              <a:buNone/>
            </a:pPr>
            <a:endParaRPr lang="en-US" sz="1400" dirty="0"/>
          </a:p>
          <a:p>
            <a:pPr marL="0" indent="0" fontAlgn="base">
              <a:buNone/>
            </a:pPr>
            <a:r>
              <a:rPr lang="en-US" sz="1400" dirty="0">
                <a:solidFill>
                  <a:srgbClr val="00B0F0"/>
                </a:solidFill>
              </a:rPr>
              <a:t>Propose to remove retiring annually from both BL1.5.2 and BL1.5.3 this is to ensure continuity and knowledge of Scottish Swimming and running a swimming club being able to be passed on to new members of the committee and officers of the club. Re-election to the role will be required on an annual basis at AGM.  </a:t>
            </a:r>
          </a:p>
          <a:p>
            <a:pPr marL="0" indent="0" fontAlgn="base">
              <a:buNone/>
            </a:pPr>
            <a:r>
              <a:rPr lang="en-US" sz="1400" dirty="0"/>
              <a:t> </a:t>
            </a:r>
          </a:p>
          <a:p>
            <a:pPr fontAlgn="base"/>
            <a:endParaRPr lang="en-US" sz="1400" dirty="0"/>
          </a:p>
        </p:txBody>
      </p:sp>
      <p:sp>
        <p:nvSpPr>
          <p:cNvPr id="4" name="Rectangle 3">
            <a:extLst>
              <a:ext uri="{FF2B5EF4-FFF2-40B4-BE49-F238E27FC236}">
                <a16:creationId xmlns:a16="http://schemas.microsoft.com/office/drawing/2014/main" id="{D3145439-FBD6-4BF0-B6AB-879C01E61212}"/>
              </a:ext>
            </a:extLst>
          </p:cNvPr>
          <p:cNvSpPr/>
          <p:nvPr/>
        </p:nvSpPr>
        <p:spPr>
          <a:xfrm>
            <a:off x="900545" y="5544235"/>
            <a:ext cx="4572000" cy="646331"/>
          </a:xfrm>
          <a:prstGeom prst="rect">
            <a:avLst/>
          </a:prstGeom>
        </p:spPr>
        <p:txBody>
          <a:bodyPr>
            <a:spAutoFit/>
          </a:bodyPr>
          <a:lstStyle/>
          <a:p>
            <a:pPr fontAlgn="base"/>
            <a:r>
              <a:rPr lang="en-US" dirty="0"/>
              <a:t>Proposed: Nicki Daw </a:t>
            </a:r>
          </a:p>
          <a:p>
            <a:pPr fontAlgn="base"/>
            <a:r>
              <a:rPr lang="en-US" dirty="0"/>
              <a:t>Seconded: </a:t>
            </a:r>
            <a:r>
              <a:rPr lang="en-US" dirty="0">
                <a:solidFill>
                  <a:srgbClr val="FF0000"/>
                </a:solidFill>
              </a:rPr>
              <a:t>Karen Kemp</a:t>
            </a:r>
          </a:p>
        </p:txBody>
      </p:sp>
    </p:spTree>
    <p:extLst>
      <p:ext uri="{BB962C8B-B14F-4D97-AF65-F5344CB8AC3E}">
        <p14:creationId xmlns:p14="http://schemas.microsoft.com/office/powerpoint/2010/main" val="2135433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7841-E055-411B-AC56-6C2232B10C18}"/>
              </a:ext>
            </a:extLst>
          </p:cNvPr>
          <p:cNvSpPr>
            <a:spLocks noGrp="1"/>
          </p:cNvSpPr>
          <p:nvPr>
            <p:ph type="title"/>
          </p:nvPr>
        </p:nvSpPr>
        <p:spPr/>
        <p:txBody>
          <a:bodyPr>
            <a:normAutofit/>
          </a:bodyPr>
          <a:lstStyle/>
          <a:p>
            <a:r>
              <a:rPr lang="en-GB" u="sng" dirty="0"/>
              <a:t>DASC Club Regulation Updates</a:t>
            </a:r>
          </a:p>
        </p:txBody>
      </p:sp>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1484606"/>
            <a:ext cx="8229600" cy="4281339"/>
          </a:xfrm>
        </p:spPr>
        <p:txBody>
          <a:bodyPr>
            <a:normAutofit fontScale="70000" lnSpcReduction="20000"/>
          </a:bodyPr>
          <a:lstStyle/>
          <a:p>
            <a:pPr marL="0" indent="0" fontAlgn="base">
              <a:buNone/>
            </a:pPr>
            <a:r>
              <a:rPr lang="en-US" dirty="0"/>
              <a:t> </a:t>
            </a:r>
          </a:p>
          <a:p>
            <a:pPr fontAlgn="base"/>
            <a:r>
              <a:rPr lang="en-US" dirty="0"/>
              <a:t>The following updates have been approved by the management committee. </a:t>
            </a:r>
          </a:p>
          <a:p>
            <a:pPr fontAlgn="base"/>
            <a:r>
              <a:rPr lang="en-US" b="1" u="sng" dirty="0"/>
              <a:t>Optional Regulations / Policies in place</a:t>
            </a:r>
            <a:r>
              <a:rPr lang="en-US" b="1" dirty="0"/>
              <a:t> (with Scottish Swimming versions)</a:t>
            </a:r>
            <a:r>
              <a:rPr lang="en-US" dirty="0"/>
              <a:t>  </a:t>
            </a:r>
          </a:p>
          <a:p>
            <a:pPr fontAlgn="base"/>
            <a:r>
              <a:rPr lang="en-US" dirty="0"/>
              <a:t> </a:t>
            </a:r>
          </a:p>
          <a:p>
            <a:pPr fontAlgn="base"/>
            <a:r>
              <a:rPr lang="en-US" dirty="0"/>
              <a:t>Photographic and Video Equipment  </a:t>
            </a:r>
          </a:p>
          <a:p>
            <a:pPr fontAlgn="base"/>
            <a:r>
              <a:rPr lang="en-US" dirty="0"/>
              <a:t>Team Manager Policy  </a:t>
            </a:r>
          </a:p>
          <a:p>
            <a:pPr fontAlgn="base"/>
            <a:r>
              <a:rPr lang="en-US" dirty="0"/>
              <a:t>Hard Ship Policy  </a:t>
            </a:r>
          </a:p>
          <a:p>
            <a:pPr fontAlgn="base"/>
            <a:r>
              <a:rPr lang="en-US" dirty="0"/>
              <a:t>New Swimmer entry procedure  </a:t>
            </a:r>
          </a:p>
          <a:p>
            <a:pPr marL="0" indent="0" fontAlgn="base">
              <a:buNone/>
            </a:pPr>
            <a:r>
              <a:rPr lang="en-US" dirty="0"/>
              <a:t>  </a:t>
            </a:r>
          </a:p>
          <a:p>
            <a:pPr fontAlgn="base"/>
            <a:r>
              <a:rPr lang="en-US" dirty="0">
                <a:solidFill>
                  <a:schemeClr val="tx2"/>
                </a:solidFill>
              </a:rPr>
              <a:t>Mobile Phone Policy.  </a:t>
            </a:r>
          </a:p>
          <a:p>
            <a:pPr marL="0" indent="0" fontAlgn="base">
              <a:buNone/>
            </a:pPr>
            <a:r>
              <a:rPr lang="en-US" dirty="0"/>
              <a:t> </a:t>
            </a:r>
          </a:p>
          <a:p>
            <a:pPr marL="0" indent="0">
              <a:buNone/>
            </a:pPr>
            <a:endParaRPr lang="en-US" dirty="0"/>
          </a:p>
          <a:p>
            <a:pPr marL="0" indent="0">
              <a:buNone/>
            </a:pPr>
            <a:endParaRPr lang="en-GB" sz="1800" dirty="0"/>
          </a:p>
        </p:txBody>
      </p:sp>
    </p:spTree>
    <p:extLst>
      <p:ext uri="{BB962C8B-B14F-4D97-AF65-F5344CB8AC3E}">
        <p14:creationId xmlns:p14="http://schemas.microsoft.com/office/powerpoint/2010/main" val="201815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7841-E055-411B-AC56-6C2232B10C18}"/>
              </a:ext>
            </a:extLst>
          </p:cNvPr>
          <p:cNvSpPr>
            <a:spLocks noGrp="1"/>
          </p:cNvSpPr>
          <p:nvPr>
            <p:ph type="title"/>
          </p:nvPr>
        </p:nvSpPr>
        <p:spPr/>
        <p:txBody>
          <a:bodyPr>
            <a:normAutofit/>
          </a:bodyPr>
          <a:lstStyle/>
          <a:p>
            <a:r>
              <a:rPr lang="en-GB" u="sng" dirty="0"/>
              <a:t>DASC Club Regulation Updates</a:t>
            </a:r>
          </a:p>
        </p:txBody>
      </p:sp>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1235224"/>
            <a:ext cx="8229600" cy="4962376"/>
          </a:xfrm>
        </p:spPr>
        <p:txBody>
          <a:bodyPr>
            <a:noAutofit/>
          </a:bodyPr>
          <a:lstStyle/>
          <a:p>
            <a:pPr marL="0" indent="0" fontAlgn="base">
              <a:buNone/>
            </a:pPr>
            <a:r>
              <a:rPr lang="en-US" sz="1400" dirty="0"/>
              <a:t> </a:t>
            </a:r>
          </a:p>
          <a:p>
            <a:pPr fontAlgn="base"/>
            <a:r>
              <a:rPr lang="en-US" sz="1400" dirty="0"/>
              <a:t>R 9.2 - </a:t>
            </a:r>
            <a:r>
              <a:rPr lang="en-US" sz="1400" b="1" dirty="0"/>
              <a:t>Speed Swimming Competition</a:t>
            </a:r>
            <a:r>
              <a:rPr lang="en-US" sz="1400" dirty="0"/>
              <a:t>  </a:t>
            </a:r>
          </a:p>
          <a:p>
            <a:pPr marL="0" indent="0" fontAlgn="base">
              <a:buNone/>
            </a:pPr>
            <a:endParaRPr lang="en-US" sz="1400" dirty="0"/>
          </a:p>
          <a:p>
            <a:pPr marL="0" indent="0" fontAlgn="base">
              <a:buNone/>
            </a:pPr>
            <a:r>
              <a:rPr lang="en-US" sz="1400" dirty="0"/>
              <a:t>R 9.2.1</a:t>
            </a:r>
            <a:r>
              <a:rPr lang="en-US" sz="1400" i="1" dirty="0"/>
              <a:t> </a:t>
            </a:r>
            <a:r>
              <a:rPr lang="en-US" sz="1400" dirty="0"/>
              <a:t> </a:t>
            </a:r>
          </a:p>
          <a:p>
            <a:pPr fontAlgn="base"/>
            <a:r>
              <a:rPr lang="en-US" sz="1400" dirty="0"/>
              <a:t>Shall be a series of events as follows for the listed age groupings:-  </a:t>
            </a:r>
          </a:p>
          <a:p>
            <a:pPr marL="0" indent="0" fontAlgn="base">
              <a:buNone/>
            </a:pPr>
            <a:r>
              <a:rPr lang="en-US" sz="1400" dirty="0"/>
              <a:t>  </a:t>
            </a:r>
          </a:p>
          <a:p>
            <a:pPr fontAlgn="base"/>
            <a:r>
              <a:rPr lang="en-US" sz="1400" dirty="0"/>
              <a:t>Age Group		Butterfly 	Back		Breast 	Free 		Ind. Medley  </a:t>
            </a:r>
          </a:p>
          <a:p>
            <a:pPr marL="0" indent="0" fontAlgn="base">
              <a:buNone/>
            </a:pPr>
            <a:r>
              <a:rPr lang="en-US" sz="1400" dirty="0"/>
              <a:t> </a:t>
            </a:r>
          </a:p>
          <a:p>
            <a:pPr fontAlgn="base"/>
            <a:r>
              <a:rPr lang="en-US" sz="1400" dirty="0"/>
              <a:t>Over 16 		</a:t>
            </a:r>
            <a:r>
              <a:rPr lang="en-US" sz="1400" dirty="0">
                <a:solidFill>
                  <a:srgbClr val="FF0000"/>
                </a:solidFill>
              </a:rPr>
              <a:t>50</a:t>
            </a:r>
            <a:r>
              <a:rPr lang="en-US" sz="1400" dirty="0"/>
              <a:t> 		100 		100 		100 		4 x 25  </a:t>
            </a:r>
          </a:p>
          <a:p>
            <a:pPr fontAlgn="base"/>
            <a:r>
              <a:rPr lang="en-US" sz="1400" dirty="0"/>
              <a:t>16 &amp; Under 		</a:t>
            </a:r>
            <a:r>
              <a:rPr lang="en-US" sz="1400" dirty="0">
                <a:solidFill>
                  <a:srgbClr val="FF0000"/>
                </a:solidFill>
              </a:rPr>
              <a:t>50 </a:t>
            </a:r>
            <a:r>
              <a:rPr lang="en-US" sz="1400" dirty="0"/>
              <a:t>		100 		100 		100 		4 x 25  </a:t>
            </a:r>
          </a:p>
          <a:p>
            <a:pPr fontAlgn="base"/>
            <a:r>
              <a:rPr lang="en-US" sz="1400" dirty="0"/>
              <a:t>14 &amp; Under 		</a:t>
            </a:r>
            <a:r>
              <a:rPr lang="en-US" sz="1400" dirty="0">
                <a:solidFill>
                  <a:srgbClr val="FF0000"/>
                </a:solidFill>
              </a:rPr>
              <a:t>50 </a:t>
            </a:r>
            <a:r>
              <a:rPr lang="en-US" sz="1400" dirty="0"/>
              <a:t>		100 		100 		100 		4 x 25  </a:t>
            </a:r>
          </a:p>
          <a:p>
            <a:pPr fontAlgn="base"/>
            <a:r>
              <a:rPr lang="en-US" sz="1400" dirty="0"/>
              <a:t>12 &amp; Under 		</a:t>
            </a:r>
            <a:r>
              <a:rPr lang="en-US" sz="1400" dirty="0">
                <a:solidFill>
                  <a:srgbClr val="FF0000"/>
                </a:solidFill>
              </a:rPr>
              <a:t>50</a:t>
            </a:r>
            <a:r>
              <a:rPr lang="en-US" sz="1400" dirty="0"/>
              <a:t> 		100 		100 		100 		4 x 25  </a:t>
            </a:r>
          </a:p>
          <a:p>
            <a:pPr fontAlgn="base"/>
            <a:r>
              <a:rPr lang="en-US" sz="1400" dirty="0"/>
              <a:t>10 &amp; Under 		25 		50 		50 		50 		--  </a:t>
            </a:r>
          </a:p>
          <a:p>
            <a:pPr fontAlgn="base"/>
            <a:r>
              <a:rPr lang="en-US" sz="1400" dirty="0"/>
              <a:t>8 &amp; Under 		25 		25		25 		25 		--  </a:t>
            </a:r>
          </a:p>
          <a:p>
            <a:pPr marL="0" indent="0" fontAlgn="base">
              <a:buNone/>
            </a:pPr>
            <a:r>
              <a:rPr lang="en-US" sz="1400" dirty="0"/>
              <a:t>  </a:t>
            </a:r>
          </a:p>
          <a:p>
            <a:pPr fontAlgn="base"/>
            <a:r>
              <a:rPr lang="en-US" sz="1400" dirty="0"/>
              <a:t>Note – Distances may be yards or </a:t>
            </a:r>
            <a:r>
              <a:rPr lang="en-US" sz="1400" dirty="0" err="1"/>
              <a:t>metres</a:t>
            </a:r>
            <a:r>
              <a:rPr lang="en-US" sz="1400" dirty="0"/>
              <a:t>.  </a:t>
            </a:r>
          </a:p>
          <a:p>
            <a:pPr marL="0" indent="0" fontAlgn="base">
              <a:buNone/>
            </a:pPr>
            <a:r>
              <a:rPr lang="en-US" sz="1400" dirty="0"/>
              <a:t>  </a:t>
            </a:r>
          </a:p>
          <a:p>
            <a:pPr fontAlgn="base"/>
            <a:r>
              <a:rPr lang="en-US" sz="1400" dirty="0">
                <a:solidFill>
                  <a:schemeClr val="tx2"/>
                </a:solidFill>
              </a:rPr>
              <a:t>Butterfly to be amended to 50m to encourage participation in our annual club championships. </a:t>
            </a:r>
          </a:p>
          <a:p>
            <a:pPr marL="0" indent="0" fontAlgn="base">
              <a:buNone/>
            </a:pPr>
            <a:endParaRPr lang="en-US" sz="1400" dirty="0"/>
          </a:p>
        </p:txBody>
      </p:sp>
    </p:spTree>
    <p:extLst>
      <p:ext uri="{BB962C8B-B14F-4D97-AF65-F5344CB8AC3E}">
        <p14:creationId xmlns:p14="http://schemas.microsoft.com/office/powerpoint/2010/main" val="461013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7841-E055-411B-AC56-6C2232B10C18}"/>
              </a:ext>
            </a:extLst>
          </p:cNvPr>
          <p:cNvSpPr>
            <a:spLocks noGrp="1"/>
          </p:cNvSpPr>
          <p:nvPr>
            <p:ph type="title"/>
          </p:nvPr>
        </p:nvSpPr>
        <p:spPr/>
        <p:txBody>
          <a:bodyPr>
            <a:normAutofit/>
          </a:bodyPr>
          <a:lstStyle/>
          <a:p>
            <a:r>
              <a:rPr lang="en-GB" u="sng" dirty="0"/>
              <a:t>DASC Club Regulation Updates</a:t>
            </a:r>
          </a:p>
        </p:txBody>
      </p:sp>
      <p:sp>
        <p:nvSpPr>
          <p:cNvPr id="3" name="Content Placeholder 2">
            <a:extLst>
              <a:ext uri="{FF2B5EF4-FFF2-40B4-BE49-F238E27FC236}">
                <a16:creationId xmlns:a16="http://schemas.microsoft.com/office/drawing/2014/main" id="{BB079772-1EFA-404A-8DA7-1DF5AEDC9663}"/>
              </a:ext>
            </a:extLst>
          </p:cNvPr>
          <p:cNvSpPr>
            <a:spLocks noGrp="1"/>
          </p:cNvSpPr>
          <p:nvPr>
            <p:ph idx="1"/>
          </p:nvPr>
        </p:nvSpPr>
        <p:spPr>
          <a:xfrm>
            <a:off x="457200" y="1484606"/>
            <a:ext cx="8229600" cy="4962376"/>
          </a:xfrm>
        </p:spPr>
        <p:txBody>
          <a:bodyPr>
            <a:normAutofit fontScale="40000" lnSpcReduction="20000"/>
          </a:bodyPr>
          <a:lstStyle/>
          <a:p>
            <a:pPr fontAlgn="base"/>
            <a:r>
              <a:rPr lang="en-US" dirty="0"/>
              <a:t>R 9.3 - </a:t>
            </a:r>
            <a:r>
              <a:rPr lang="en-US" b="1" dirty="0"/>
              <a:t>Graceful Swim Competition</a:t>
            </a:r>
            <a:r>
              <a:rPr lang="en-US" dirty="0"/>
              <a:t>  </a:t>
            </a:r>
          </a:p>
          <a:p>
            <a:pPr marL="0" indent="0" fontAlgn="base">
              <a:buNone/>
            </a:pPr>
            <a:endParaRPr lang="en-US" i="1" dirty="0"/>
          </a:p>
          <a:p>
            <a:pPr marL="0" indent="0" fontAlgn="base">
              <a:buNone/>
            </a:pPr>
            <a:r>
              <a:rPr lang="en-US" i="1" dirty="0"/>
              <a:t>R 9.3.1</a:t>
            </a:r>
            <a:r>
              <a:rPr lang="en-US" dirty="0"/>
              <a:t>  </a:t>
            </a:r>
            <a:br>
              <a:rPr lang="en-US" dirty="0"/>
            </a:br>
            <a:r>
              <a:rPr lang="en-US" dirty="0"/>
              <a:t>There will be separate competitions for female and male swimmers with age groups split as follows:  </a:t>
            </a:r>
          </a:p>
          <a:p>
            <a:pPr fontAlgn="base"/>
            <a:r>
              <a:rPr lang="en-US" dirty="0"/>
              <a:t>10 and under  </a:t>
            </a:r>
          </a:p>
          <a:p>
            <a:pPr fontAlgn="base"/>
            <a:r>
              <a:rPr lang="en-US" dirty="0"/>
              <a:t>12 and under  </a:t>
            </a:r>
          </a:p>
          <a:p>
            <a:pPr fontAlgn="base"/>
            <a:r>
              <a:rPr lang="en-US" dirty="0"/>
              <a:t>13 and above  </a:t>
            </a:r>
          </a:p>
          <a:p>
            <a:pPr marL="0" indent="0" fontAlgn="base">
              <a:buNone/>
            </a:pPr>
            <a:endParaRPr lang="en-US" dirty="0"/>
          </a:p>
          <a:p>
            <a:pPr marL="0" indent="0" fontAlgn="base">
              <a:buNone/>
            </a:pPr>
            <a:r>
              <a:rPr lang="en-US" dirty="0">
                <a:solidFill>
                  <a:schemeClr val="tx2"/>
                </a:solidFill>
              </a:rPr>
              <a:t>Add in 10 and under in the Graceful Swim Competition but </a:t>
            </a:r>
            <a:r>
              <a:rPr lang="en-US" dirty="0" err="1">
                <a:solidFill>
                  <a:schemeClr val="tx2"/>
                </a:solidFill>
              </a:rPr>
              <a:t>recognise</a:t>
            </a:r>
            <a:r>
              <a:rPr lang="en-US" dirty="0">
                <a:solidFill>
                  <a:schemeClr val="tx2"/>
                </a:solidFill>
              </a:rPr>
              <a:t> that entrants must come from bronze squad and above. This is not in the Butterfly. Propose these are called the Steven Fielding Boys and Anita Jefferies for the Girls to </a:t>
            </a:r>
            <a:r>
              <a:rPr lang="en-US" dirty="0" err="1">
                <a:solidFill>
                  <a:schemeClr val="tx2"/>
                </a:solidFill>
              </a:rPr>
              <a:t>honour</a:t>
            </a:r>
            <a:r>
              <a:rPr lang="en-US" dirty="0">
                <a:solidFill>
                  <a:schemeClr val="tx2"/>
                </a:solidFill>
              </a:rPr>
              <a:t> both coaches for their volunteering contribution over the years. </a:t>
            </a:r>
          </a:p>
          <a:p>
            <a:pPr marL="0" indent="0" fontAlgn="base">
              <a:buNone/>
            </a:pPr>
            <a:r>
              <a:rPr lang="en-US" dirty="0">
                <a:solidFill>
                  <a:schemeClr val="tx2"/>
                </a:solidFill>
              </a:rPr>
              <a:t> </a:t>
            </a:r>
          </a:p>
          <a:p>
            <a:pPr marL="0" indent="0" fontAlgn="base">
              <a:buNone/>
            </a:pPr>
            <a:r>
              <a:rPr lang="en-US" dirty="0">
                <a:solidFill>
                  <a:schemeClr val="tx2"/>
                </a:solidFill>
              </a:rPr>
              <a:t>Add in a Trophy/Shield for the Most Improved Beginner. To be decided by coaches for a beginner who has improved the most in stroke and technique throughout the year. Propose to name this Brenda Tate Trophy/Shield to </a:t>
            </a:r>
            <a:r>
              <a:rPr lang="en-US" dirty="0" err="1">
                <a:solidFill>
                  <a:schemeClr val="tx2"/>
                </a:solidFill>
              </a:rPr>
              <a:t>recognise</a:t>
            </a:r>
            <a:r>
              <a:rPr lang="en-US" dirty="0">
                <a:solidFill>
                  <a:schemeClr val="tx2"/>
                </a:solidFill>
              </a:rPr>
              <a:t> Brenda’s years of volunteering with our Dolphin squad.  </a:t>
            </a:r>
          </a:p>
          <a:p>
            <a:pPr fontAlgn="base"/>
            <a:endParaRPr lang="en-US" dirty="0">
              <a:solidFill>
                <a:schemeClr val="tx2"/>
              </a:solidFill>
            </a:endParaRPr>
          </a:p>
          <a:p>
            <a:pPr marL="0" indent="0" fontAlgn="base">
              <a:buNone/>
            </a:pPr>
            <a:r>
              <a:rPr lang="en-US" dirty="0">
                <a:solidFill>
                  <a:schemeClr val="tx2"/>
                </a:solidFill>
              </a:rPr>
              <a:t>Add in a Trophy/Shield for Cannon Club Relay Competition. To be held at our Club Championships. Swimmers from all squads will be selected into teams with coaches/club captains as lead, swimmers swim 25m and the team can decide which order the swimmers swim in.  Propose to name this the Ken Vogel Trophy/Shield </a:t>
            </a:r>
          </a:p>
          <a:p>
            <a:pPr marL="0" indent="0" fontAlgn="base">
              <a:buNone/>
            </a:pPr>
            <a:r>
              <a:rPr lang="en-US" dirty="0"/>
              <a:t>  </a:t>
            </a:r>
          </a:p>
          <a:p>
            <a:pPr marL="0" indent="0">
              <a:buNone/>
            </a:pPr>
            <a:endParaRPr lang="en-US" dirty="0"/>
          </a:p>
          <a:p>
            <a:pPr marL="0" indent="0">
              <a:buNone/>
            </a:pPr>
            <a:endParaRPr lang="en-GB" sz="1800" dirty="0"/>
          </a:p>
        </p:txBody>
      </p:sp>
    </p:spTree>
    <p:extLst>
      <p:ext uri="{BB962C8B-B14F-4D97-AF65-F5344CB8AC3E}">
        <p14:creationId xmlns:p14="http://schemas.microsoft.com/office/powerpoint/2010/main" val="86257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10" name="Picture 9"/>
          <p:cNvPicPr>
            <a:picLocks noChangeAspect="1"/>
          </p:cNvPicPr>
          <p:nvPr/>
        </p:nvPicPr>
        <p:blipFill>
          <a:blip r:embed="rId4"/>
          <a:stretch>
            <a:fillRect/>
          </a:stretch>
        </p:blipFill>
        <p:spPr>
          <a:xfrm>
            <a:off x="7289800" y="0"/>
            <a:ext cx="1854200" cy="1854200"/>
          </a:xfrm>
          <a:prstGeom prst="rect">
            <a:avLst/>
          </a:prstGeom>
        </p:spPr>
      </p:pic>
      <p:sp>
        <p:nvSpPr>
          <p:cNvPr id="2" name="TextBox 1"/>
          <p:cNvSpPr txBox="1"/>
          <p:nvPr/>
        </p:nvSpPr>
        <p:spPr>
          <a:xfrm>
            <a:off x="395535" y="1670740"/>
            <a:ext cx="8461552" cy="1446550"/>
          </a:xfrm>
          <a:prstGeom prst="rect">
            <a:avLst/>
          </a:prstGeom>
          <a:noFill/>
        </p:spPr>
        <p:txBody>
          <a:bodyPr wrap="square" rtlCol="0">
            <a:spAutoFit/>
          </a:bodyPr>
          <a:lstStyle/>
          <a:p>
            <a:r>
              <a:rPr lang="en-GB" sz="4400" b="1">
                <a:solidFill>
                  <a:srgbClr val="002060"/>
                </a:solidFill>
                <a:latin typeface="Arial" panose="020B0604020202020204" pitchFamily="34" charset="0"/>
                <a:cs typeface="Arial" panose="020B0604020202020204" pitchFamily="34" charset="0"/>
              </a:rPr>
              <a:t>Appointment of President &amp; Vice President </a:t>
            </a:r>
            <a:endParaRPr lang="en-GB" altLang="en-US" sz="1200" b="1">
              <a:solidFill>
                <a:srgbClr val="211452"/>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564B5D0-6B81-4CAE-94DF-585E5B4A8EA9}"/>
              </a:ext>
            </a:extLst>
          </p:cNvPr>
          <p:cNvGraphicFramePr>
            <a:graphicFrameLocks noGrp="1"/>
          </p:cNvGraphicFramePr>
          <p:nvPr>
            <p:extLst>
              <p:ext uri="{D42A27DB-BD31-4B8C-83A1-F6EECF244321}">
                <p14:modId xmlns:p14="http://schemas.microsoft.com/office/powerpoint/2010/main" val="4184804087"/>
              </p:ext>
            </p:extLst>
          </p:nvPr>
        </p:nvGraphicFramePr>
        <p:xfrm>
          <a:off x="1798319" y="3223101"/>
          <a:ext cx="5547361" cy="1402080"/>
        </p:xfrm>
        <a:graphic>
          <a:graphicData uri="http://schemas.openxmlformats.org/drawingml/2006/table">
            <a:tbl>
              <a:tblPr/>
              <a:tblGrid>
                <a:gridCol w="1179452">
                  <a:extLst>
                    <a:ext uri="{9D8B030D-6E8A-4147-A177-3AD203B41FA5}">
                      <a16:colId xmlns:a16="http://schemas.microsoft.com/office/drawing/2014/main" val="171650736"/>
                    </a:ext>
                  </a:extLst>
                </a:gridCol>
                <a:gridCol w="1352460">
                  <a:extLst>
                    <a:ext uri="{9D8B030D-6E8A-4147-A177-3AD203B41FA5}">
                      <a16:colId xmlns:a16="http://schemas.microsoft.com/office/drawing/2014/main" val="261790150"/>
                    </a:ext>
                  </a:extLst>
                </a:gridCol>
                <a:gridCol w="1004780">
                  <a:extLst>
                    <a:ext uri="{9D8B030D-6E8A-4147-A177-3AD203B41FA5}">
                      <a16:colId xmlns:a16="http://schemas.microsoft.com/office/drawing/2014/main" val="207546826"/>
                    </a:ext>
                  </a:extLst>
                </a:gridCol>
                <a:gridCol w="1005889">
                  <a:extLst>
                    <a:ext uri="{9D8B030D-6E8A-4147-A177-3AD203B41FA5}">
                      <a16:colId xmlns:a16="http://schemas.microsoft.com/office/drawing/2014/main" val="1908287571"/>
                    </a:ext>
                  </a:extLst>
                </a:gridCol>
                <a:gridCol w="1004780">
                  <a:extLst>
                    <a:ext uri="{9D8B030D-6E8A-4147-A177-3AD203B41FA5}">
                      <a16:colId xmlns:a16="http://schemas.microsoft.com/office/drawing/2014/main" val="3119111070"/>
                    </a:ext>
                  </a:extLst>
                </a:gridCol>
              </a:tblGrid>
              <a:tr h="0">
                <a:tc>
                  <a:txBody>
                    <a:bodyPr/>
                    <a:lstStyle/>
                    <a:p>
                      <a:pPr algn="ctr"/>
                      <a:r>
                        <a:rPr lang="en-GB" sz="1200" b="1" u="sng">
                          <a:effectLst/>
                          <a:latin typeface="Arial" panose="020B0604020202020204" pitchFamily="34" charset="0"/>
                          <a:ea typeface="Times New Roman" panose="02020603050405020304" pitchFamily="18" charset="0"/>
                          <a:cs typeface="Times New Roman" panose="02020603050405020304" pitchFamily="18" charset="0"/>
                        </a:rPr>
                        <a:t>Position</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GB"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GB"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Incumbant</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GB"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p>
                      <a:pPr algn="ctr"/>
                      <a:r>
                        <a:rPr lang="en-GB"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Nominee</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GB"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Proposer</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r>
                        <a:rPr lang="en-GB" sz="1200" b="1" u="sng">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Seconder</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970121482"/>
                  </a:ext>
                </a:extLst>
              </a:tr>
              <a:tr h="0">
                <a:tc gridSpan="5">
                  <a:txBody>
                    <a:bodyPr/>
                    <a:lstStyle/>
                    <a:p>
                      <a:r>
                        <a:rPr lang="en-GB" sz="1200" b="0" u="none" strike="noStrike">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POSITIONS </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946181597"/>
                  </a:ext>
                </a:extLst>
              </a:tr>
              <a:tr h="0">
                <a:tc>
                  <a:txBody>
                    <a:bodyPr/>
                    <a:lstStyle/>
                    <a:p>
                      <a:r>
                        <a:rPr lang="en-GB" sz="1200" b="0" u="none" strike="noStrike">
                          <a:effectLst/>
                          <a:latin typeface="Arial" panose="020B0604020202020204" pitchFamily="34" charset="0"/>
                          <a:ea typeface="Times New Roman" panose="02020603050405020304" pitchFamily="18" charset="0"/>
                          <a:cs typeface="Times New Roman" panose="02020603050405020304" pitchFamily="18" charset="0"/>
                        </a:rPr>
                        <a:t>President </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0" u="none" strike="noStrike">
                          <a:effectLst/>
                          <a:latin typeface="Arial" panose="020B0604020202020204" pitchFamily="34" charset="0"/>
                          <a:ea typeface="Times New Roman" panose="02020603050405020304" pitchFamily="18" charset="0"/>
                          <a:cs typeface="Times New Roman" panose="02020603050405020304" pitchFamily="18" charset="0"/>
                        </a:rPr>
                        <a:t>Gillian Wilson </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0" u="none" strike="noStrike">
                          <a:effectLst/>
                          <a:latin typeface="Arial" panose="020B0604020202020204" pitchFamily="34" charset="0"/>
                          <a:ea typeface="Times New Roman" panose="02020603050405020304" pitchFamily="18" charset="0"/>
                          <a:cs typeface="Times New Roman" panose="02020603050405020304" pitchFamily="18" charset="0"/>
                        </a:rPr>
                        <a:t>Gillian Wilson </a:t>
                      </a:r>
                      <a:endParaRPr lang="en-GB" sz="1400" b="1" u="sng">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0" u="non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Hazel Talbot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0" u="none"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Mairi</a:t>
                      </a:r>
                      <a:r>
                        <a:rPr lang="en-GB" sz="1400" b="0" u="non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Jimenez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289344"/>
                  </a:ext>
                </a:extLst>
              </a:tr>
              <a:tr h="0">
                <a:tc>
                  <a:txBody>
                    <a:bodyPr/>
                    <a:lstStyle/>
                    <a:p>
                      <a:r>
                        <a:rPr lang="en-GB" sz="1200" b="0" u="none" strike="noStrike" dirty="0">
                          <a:effectLst/>
                          <a:latin typeface="Arial" panose="020B0604020202020204" pitchFamily="34" charset="0"/>
                          <a:ea typeface="Times New Roman" panose="02020603050405020304" pitchFamily="18" charset="0"/>
                          <a:cs typeface="Times New Roman" panose="02020603050405020304" pitchFamily="18" charset="0"/>
                        </a:rPr>
                        <a:t>Vice President </a:t>
                      </a:r>
                      <a:endParaRPr lang="en-GB" sz="1200" b="0" u="sng"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u="none" strike="noStrike" dirty="0">
                          <a:effectLst/>
                          <a:latin typeface="Arial" panose="020B0604020202020204" pitchFamily="34" charset="0"/>
                          <a:ea typeface="Times New Roman" panose="02020603050405020304" pitchFamily="18" charset="0"/>
                          <a:cs typeface="Times New Roman" panose="02020603050405020304" pitchFamily="18" charset="0"/>
                        </a:rPr>
                        <a:t>VACANT</a:t>
                      </a:r>
                      <a:endParaRPr lang="en-GB" sz="1200" b="1" u="sng"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200" b="1" u="none" dirty="0">
                          <a:effectLst/>
                          <a:latin typeface="Arial" panose="020B0604020202020204" pitchFamily="34" charset="0"/>
                          <a:ea typeface="Times New Roman" panose="02020603050405020304" pitchFamily="18" charset="0"/>
                          <a:cs typeface="Times New Roman" panose="02020603050405020304" pitchFamily="18" charset="0"/>
                        </a:rPr>
                        <a:t>VACANT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GB" sz="1400" b="0" u="none"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Remains vacant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400" b="1" u="sng"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5127051"/>
                  </a:ext>
                </a:extLst>
              </a:tr>
            </a:tbl>
          </a:graphicData>
        </a:graphic>
      </p:graphicFrame>
    </p:spTree>
    <p:extLst>
      <p:ext uri="{BB962C8B-B14F-4D97-AF65-F5344CB8AC3E}">
        <p14:creationId xmlns:p14="http://schemas.microsoft.com/office/powerpoint/2010/main" val="102913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41224" y="1700808"/>
            <a:ext cx="8461552" cy="2123658"/>
          </a:xfrm>
          <a:prstGeom prst="rect">
            <a:avLst/>
          </a:prstGeom>
          <a:noFill/>
        </p:spPr>
        <p:txBody>
          <a:bodyPr wrap="square" rtlCol="0">
            <a:spAutoFit/>
          </a:bodyPr>
          <a:lstStyle/>
          <a:p>
            <a:r>
              <a:rPr lang="en-GB" sz="4400" b="1">
                <a:solidFill>
                  <a:srgbClr val="002060"/>
                </a:solidFill>
                <a:latin typeface="Arial" panose="020B0604020202020204" pitchFamily="34" charset="0"/>
                <a:cs typeface="Arial" panose="020B0604020202020204" pitchFamily="34" charset="0"/>
              </a:rPr>
              <a:t>Election of Officers &amp; Management Committee Members </a:t>
            </a:r>
            <a:endParaRPr lang="en-GB" altLang="en-US" sz="1200" b="1">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86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673600" y="5003800"/>
            <a:ext cx="4470400" cy="1854200"/>
          </a:xfrm>
          <a:prstGeom prst="rect">
            <a:avLst/>
          </a:prstGeom>
        </p:spPr>
      </p:pic>
      <p:pic>
        <p:nvPicPr>
          <p:cNvPr id="10" name="Picture 9"/>
          <p:cNvPicPr>
            <a:picLocks noChangeAspect="1"/>
          </p:cNvPicPr>
          <p:nvPr/>
        </p:nvPicPr>
        <p:blipFill>
          <a:blip r:embed="rId4"/>
          <a:stretch>
            <a:fillRect/>
          </a:stretch>
        </p:blipFill>
        <p:spPr>
          <a:xfrm>
            <a:off x="7289800" y="0"/>
            <a:ext cx="1854200" cy="1854200"/>
          </a:xfrm>
          <a:prstGeom prst="rect">
            <a:avLst/>
          </a:prstGeom>
        </p:spPr>
      </p:pic>
      <p:sp>
        <p:nvSpPr>
          <p:cNvPr id="5" name="Title 1"/>
          <p:cNvSpPr txBox="1">
            <a:spLocks/>
          </p:cNvSpPr>
          <p:nvPr/>
        </p:nvSpPr>
        <p:spPr>
          <a:xfrm>
            <a:off x="0" y="-27384"/>
            <a:ext cx="9144000" cy="926747"/>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800" b="1" u="sng" dirty="0">
                <a:solidFill>
                  <a:srgbClr val="FF0000"/>
                </a:solidFill>
                <a:latin typeface="Arial" panose="020B0604020202020204" pitchFamily="34" charset="0"/>
                <a:cs typeface="Arial" panose="020B0604020202020204" pitchFamily="34" charset="0"/>
              </a:rPr>
              <a:t>Election of Officers &amp; Management Committee Members</a:t>
            </a:r>
            <a:endParaRPr lang="en-GB" sz="1800" b="1" u="sng" dirty="0">
              <a:solidFill>
                <a:srgbClr val="FF000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9B5E2FFE-B5C8-4103-9827-A3E9B8DCB8E3}"/>
              </a:ext>
            </a:extLst>
          </p:cNvPr>
          <p:cNvPicPr>
            <a:picLocks noChangeAspect="1"/>
          </p:cNvPicPr>
          <p:nvPr/>
        </p:nvPicPr>
        <p:blipFill>
          <a:blip r:embed="rId5"/>
          <a:stretch>
            <a:fillRect/>
          </a:stretch>
        </p:blipFill>
        <p:spPr>
          <a:xfrm>
            <a:off x="1449629" y="646707"/>
            <a:ext cx="6041543" cy="6211293"/>
          </a:xfrm>
          <a:prstGeom prst="rect">
            <a:avLst/>
          </a:prstGeom>
        </p:spPr>
      </p:pic>
    </p:spTree>
    <p:extLst>
      <p:ext uri="{BB962C8B-B14F-4D97-AF65-F5344CB8AC3E}">
        <p14:creationId xmlns:p14="http://schemas.microsoft.com/office/powerpoint/2010/main" val="1274326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E210-BEB2-4DC8-9D25-1E47D248605B}"/>
              </a:ext>
            </a:extLst>
          </p:cNvPr>
          <p:cNvSpPr>
            <a:spLocks noGrp="1"/>
          </p:cNvSpPr>
          <p:nvPr>
            <p:ph type="title"/>
          </p:nvPr>
        </p:nvSpPr>
        <p:spPr>
          <a:xfrm>
            <a:off x="251520" y="274638"/>
            <a:ext cx="8435280" cy="1143000"/>
          </a:xfrm>
        </p:spPr>
        <p:txBody>
          <a:bodyPr>
            <a:normAutofit/>
          </a:bodyPr>
          <a:lstStyle/>
          <a:p>
            <a:r>
              <a:rPr lang="en-GB" sz="3200" dirty="0">
                <a:solidFill>
                  <a:srgbClr val="FF0000"/>
                </a:solidFill>
              </a:rPr>
              <a:t>Notes from election of Officers and Committee Members </a:t>
            </a:r>
          </a:p>
        </p:txBody>
      </p:sp>
      <p:sp>
        <p:nvSpPr>
          <p:cNvPr id="3" name="Content Placeholder 2">
            <a:extLst>
              <a:ext uri="{FF2B5EF4-FFF2-40B4-BE49-F238E27FC236}">
                <a16:creationId xmlns:a16="http://schemas.microsoft.com/office/drawing/2014/main" id="{419D5AD8-EC31-4CC4-9576-5DE6FD38DBDD}"/>
              </a:ext>
            </a:extLst>
          </p:cNvPr>
          <p:cNvSpPr>
            <a:spLocks noGrp="1"/>
          </p:cNvSpPr>
          <p:nvPr>
            <p:ph idx="1"/>
          </p:nvPr>
        </p:nvSpPr>
        <p:spPr/>
        <p:txBody>
          <a:bodyPr>
            <a:normAutofit/>
          </a:bodyPr>
          <a:lstStyle/>
          <a:p>
            <a:pPr marL="0" indent="0">
              <a:buNone/>
            </a:pPr>
            <a:r>
              <a:rPr lang="en-US" sz="1800" dirty="0">
                <a:solidFill>
                  <a:srgbClr val="FF0000"/>
                </a:solidFill>
              </a:rPr>
              <a:t>Ruth </a:t>
            </a:r>
            <a:r>
              <a:rPr lang="en-US" sz="1800" dirty="0" err="1">
                <a:solidFill>
                  <a:srgbClr val="FF0000"/>
                </a:solidFill>
              </a:rPr>
              <a:t>Lockier</a:t>
            </a:r>
            <a:r>
              <a:rPr lang="en-US" sz="1800" dirty="0">
                <a:solidFill>
                  <a:srgbClr val="FF0000"/>
                </a:solidFill>
              </a:rPr>
              <a:t> - happy to train on the Gala system </a:t>
            </a:r>
            <a:r>
              <a:rPr lang="en-US" sz="1800" dirty="0" err="1">
                <a:solidFill>
                  <a:srgbClr val="FF0000"/>
                </a:solidFill>
              </a:rPr>
              <a:t>HyTek</a:t>
            </a:r>
            <a:r>
              <a:rPr lang="en-US" sz="1800" dirty="0">
                <a:solidFill>
                  <a:srgbClr val="FF0000"/>
                </a:solidFill>
              </a:rPr>
              <a:t>, and monitor emails in the gala as well as help with attending diving sessions and other sessions where coaches don’t have to go, the parents just run it.</a:t>
            </a:r>
          </a:p>
          <a:p>
            <a:pPr marL="0" indent="0">
              <a:buNone/>
            </a:pPr>
            <a:endParaRPr lang="en-US" sz="1800" dirty="0">
              <a:solidFill>
                <a:srgbClr val="FF0000"/>
              </a:solidFill>
            </a:endParaRPr>
          </a:p>
          <a:p>
            <a:pPr marL="0" indent="0">
              <a:buNone/>
            </a:pPr>
            <a:endParaRPr lang="en-GB" sz="1800" dirty="0">
              <a:solidFill>
                <a:srgbClr val="FF0000"/>
              </a:solidFill>
            </a:endParaRPr>
          </a:p>
        </p:txBody>
      </p:sp>
    </p:spTree>
    <p:extLst>
      <p:ext uri="{BB962C8B-B14F-4D97-AF65-F5344CB8AC3E}">
        <p14:creationId xmlns:p14="http://schemas.microsoft.com/office/powerpoint/2010/main" val="417542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58920" y="2445568"/>
            <a:ext cx="8461552" cy="769441"/>
          </a:xfrm>
          <a:prstGeom prst="rect">
            <a:avLst/>
          </a:prstGeom>
          <a:noFill/>
        </p:spPr>
        <p:txBody>
          <a:bodyPr wrap="square" rtlCol="0">
            <a:spAutoFit/>
          </a:bodyPr>
          <a:lstStyle/>
          <a:p>
            <a:r>
              <a:rPr lang="en-GB" altLang="en-US" sz="4400" b="1">
                <a:solidFill>
                  <a:srgbClr val="211452"/>
                </a:solidFill>
                <a:latin typeface="Arial" panose="020B0604020202020204" pitchFamily="34" charset="0"/>
                <a:cs typeface="Arial" panose="020B0604020202020204" pitchFamily="34" charset="0"/>
              </a:rPr>
              <a:t>President’s Introduction                 </a:t>
            </a:r>
            <a:endParaRPr lang="en-GB" alt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8322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474712" y="301911"/>
            <a:ext cx="8461552" cy="1446550"/>
          </a:xfrm>
          <a:prstGeom prst="rect">
            <a:avLst/>
          </a:prstGeom>
          <a:noFill/>
        </p:spPr>
        <p:txBody>
          <a:bodyPr wrap="square" rtlCol="0">
            <a:spAutoFit/>
          </a:bodyPr>
          <a:lstStyle/>
          <a:p>
            <a:r>
              <a:rPr lang="en-GB" sz="4400" b="1" dirty="0">
                <a:solidFill>
                  <a:srgbClr val="002060"/>
                </a:solidFill>
                <a:latin typeface="Arial" panose="020B0604020202020204" pitchFamily="34" charset="0"/>
                <a:cs typeface="Arial" panose="020B0604020202020204" pitchFamily="34" charset="0"/>
              </a:rPr>
              <a:t>Approval of the Nomination of Swimmers Representative</a:t>
            </a:r>
            <a:endParaRPr lang="en-GB" altLang="en-US" sz="1200" b="1" dirty="0">
              <a:solidFill>
                <a:srgbClr val="21145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3560CB9-E324-42C9-98DA-5EF8DB3F4063}"/>
              </a:ext>
            </a:extLst>
          </p:cNvPr>
          <p:cNvSpPr txBox="1"/>
          <p:nvPr/>
        </p:nvSpPr>
        <p:spPr>
          <a:xfrm>
            <a:off x="693565" y="1909920"/>
            <a:ext cx="7553671" cy="3416320"/>
          </a:xfrm>
          <a:prstGeom prst="rect">
            <a:avLst/>
          </a:prstGeom>
          <a:noFill/>
        </p:spPr>
        <p:txBody>
          <a:bodyPr wrap="square">
            <a:spAutoFit/>
          </a:bodyPr>
          <a:lstStyle/>
          <a:p>
            <a:r>
              <a:rPr lang="en-US" sz="1800" dirty="0"/>
              <a:t>BL1.5.12 The swimmer’s representative (minimum age 14) shall be elected by the swimming members of Gold and Platinum squads and must be a member of the Club on 30th June prior to the AGM. The AGM approve the appointment.</a:t>
            </a:r>
          </a:p>
          <a:p>
            <a:endParaRPr lang="en-US" sz="1800" dirty="0"/>
          </a:p>
          <a:p>
            <a:r>
              <a:rPr lang="en-US" sz="1800" dirty="0"/>
              <a:t>Current role holder Aimee Wilson is stepping down and this position has become vacant. </a:t>
            </a:r>
          </a:p>
          <a:p>
            <a:endParaRPr lang="en-US" dirty="0"/>
          </a:p>
          <a:p>
            <a:r>
              <a:rPr lang="en-US" dirty="0">
                <a:solidFill>
                  <a:srgbClr val="FF0000"/>
                </a:solidFill>
              </a:rPr>
              <a:t>Swimmers Rep – Caitlin </a:t>
            </a:r>
            <a:r>
              <a:rPr lang="en-US" dirty="0" err="1">
                <a:solidFill>
                  <a:srgbClr val="FF0000"/>
                </a:solidFill>
              </a:rPr>
              <a:t>Lockier</a:t>
            </a:r>
            <a:r>
              <a:rPr lang="en-US" dirty="0">
                <a:solidFill>
                  <a:srgbClr val="FF0000"/>
                </a:solidFill>
              </a:rPr>
              <a:t> – announced at Presentation Night</a:t>
            </a:r>
          </a:p>
          <a:p>
            <a:endParaRPr lang="en-US" sz="1800" dirty="0"/>
          </a:p>
          <a:p>
            <a:endParaRPr lang="en-US" dirty="0"/>
          </a:p>
          <a:p>
            <a:endParaRPr lang="en-GB" sz="1800" dirty="0">
              <a:solidFill>
                <a:srgbClr val="FF0000"/>
              </a:solidFill>
            </a:endParaRPr>
          </a:p>
        </p:txBody>
      </p:sp>
    </p:spTree>
    <p:extLst>
      <p:ext uri="{BB962C8B-B14F-4D97-AF65-F5344CB8AC3E}">
        <p14:creationId xmlns:p14="http://schemas.microsoft.com/office/powerpoint/2010/main" val="120490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95536" y="2492896"/>
            <a:ext cx="8461552" cy="769441"/>
          </a:xfrm>
          <a:prstGeom prst="rect">
            <a:avLst/>
          </a:prstGeom>
          <a:noFill/>
        </p:spPr>
        <p:txBody>
          <a:bodyPr wrap="square" rtlCol="0">
            <a:spAutoFit/>
          </a:bodyPr>
          <a:lstStyle/>
          <a:p>
            <a:r>
              <a:rPr lang="en-GB" sz="4400" b="1" i="1">
                <a:solidFill>
                  <a:srgbClr val="002060"/>
                </a:solidFill>
                <a:latin typeface="Arial" panose="020B0604020202020204" pitchFamily="34" charset="0"/>
                <a:cs typeface="Arial" panose="020B0604020202020204" pitchFamily="34" charset="0"/>
              </a:rPr>
              <a:t>Other relevant business </a:t>
            </a:r>
            <a:endParaRPr lang="en-GB" altLang="en-US" sz="1200" b="1">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1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6B41-C964-4205-A8AB-95C936F9BF80}"/>
              </a:ext>
            </a:extLst>
          </p:cNvPr>
          <p:cNvSpPr>
            <a:spLocks noGrp="1"/>
          </p:cNvSpPr>
          <p:nvPr>
            <p:ph type="title"/>
          </p:nvPr>
        </p:nvSpPr>
        <p:spPr>
          <a:xfrm>
            <a:off x="1028700" y="1453897"/>
            <a:ext cx="7680960" cy="515282"/>
          </a:xfrm>
        </p:spPr>
        <p:txBody>
          <a:bodyPr/>
          <a:lstStyle/>
          <a:p>
            <a:r>
              <a:rPr lang="en-GB" u="sng" dirty="0"/>
              <a:t>DASC Mission statement &amp; vision</a:t>
            </a:r>
          </a:p>
        </p:txBody>
      </p:sp>
      <p:sp>
        <p:nvSpPr>
          <p:cNvPr id="3" name="Content Placeholder 2">
            <a:extLst>
              <a:ext uri="{FF2B5EF4-FFF2-40B4-BE49-F238E27FC236}">
                <a16:creationId xmlns:a16="http://schemas.microsoft.com/office/drawing/2014/main" id="{F68B85FA-0E51-4C44-9FAB-46E0CF46AC0B}"/>
              </a:ext>
            </a:extLst>
          </p:cNvPr>
          <p:cNvSpPr>
            <a:spLocks noGrp="1"/>
          </p:cNvSpPr>
          <p:nvPr>
            <p:ph sz="half" idx="1"/>
          </p:nvPr>
        </p:nvSpPr>
        <p:spPr>
          <a:xfrm>
            <a:off x="937260" y="2684474"/>
            <a:ext cx="3634740" cy="2566256"/>
          </a:xfrm>
        </p:spPr>
        <p:txBody>
          <a:bodyPr>
            <a:normAutofit lnSpcReduction="10000"/>
          </a:bodyPr>
          <a:lstStyle/>
          <a:p>
            <a:pPr marL="0" indent="0" algn="ctr">
              <a:buNone/>
            </a:pPr>
            <a:r>
              <a:rPr lang="en-GB" sz="2000" b="1" dirty="0"/>
              <a:t>MISSION</a:t>
            </a:r>
          </a:p>
          <a:p>
            <a:r>
              <a:rPr lang="en-GB" sz="2000" dirty="0">
                <a:solidFill>
                  <a:schemeClr val="accent2"/>
                </a:solidFill>
              </a:rPr>
              <a:t>Dunfermline Amateur Swimming Club (DASC) is a friendly and inclusive family club working to give all swimmers the opportunity to enjoy and develop their swimming.  </a:t>
            </a:r>
          </a:p>
          <a:p>
            <a:endParaRPr lang="en-GB" dirty="0"/>
          </a:p>
        </p:txBody>
      </p:sp>
      <p:sp>
        <p:nvSpPr>
          <p:cNvPr id="4" name="Content Placeholder 3">
            <a:extLst>
              <a:ext uri="{FF2B5EF4-FFF2-40B4-BE49-F238E27FC236}">
                <a16:creationId xmlns:a16="http://schemas.microsoft.com/office/drawing/2014/main" id="{34DED536-AF0A-47CB-9E0D-45AE1C18FBCD}"/>
              </a:ext>
            </a:extLst>
          </p:cNvPr>
          <p:cNvSpPr>
            <a:spLocks noGrp="1"/>
          </p:cNvSpPr>
          <p:nvPr>
            <p:ph sz="half" idx="2"/>
          </p:nvPr>
        </p:nvSpPr>
        <p:spPr>
          <a:xfrm>
            <a:off x="5074920" y="2684475"/>
            <a:ext cx="3634740" cy="2396572"/>
          </a:xfrm>
        </p:spPr>
        <p:txBody>
          <a:bodyPr>
            <a:normAutofit lnSpcReduction="10000"/>
          </a:bodyPr>
          <a:lstStyle/>
          <a:p>
            <a:pPr marL="0" indent="0" algn="ctr">
              <a:buNone/>
            </a:pPr>
            <a:r>
              <a:rPr lang="en-GB" b="1" dirty="0"/>
              <a:t>VISION</a:t>
            </a:r>
          </a:p>
          <a:p>
            <a:r>
              <a:rPr lang="en-GB" dirty="0">
                <a:solidFill>
                  <a:schemeClr val="accent2"/>
                </a:solidFill>
              </a:rPr>
              <a:t>To promote the joy of swimming recreationally and competitively to all club members, at all levels.  </a:t>
            </a:r>
          </a:p>
        </p:txBody>
      </p:sp>
      <p:pic>
        <p:nvPicPr>
          <p:cNvPr id="5" name="Picture 4">
            <a:extLst>
              <a:ext uri="{FF2B5EF4-FFF2-40B4-BE49-F238E27FC236}">
                <a16:creationId xmlns:a16="http://schemas.microsoft.com/office/drawing/2014/main" id="{7FF8ABEC-1846-4E32-B9E6-178103E6D94D}"/>
              </a:ext>
            </a:extLst>
          </p:cNvPr>
          <p:cNvPicPr>
            <a:picLocks noChangeAspect="1"/>
          </p:cNvPicPr>
          <p:nvPr/>
        </p:nvPicPr>
        <p:blipFill>
          <a:blip r:embed="rId2"/>
          <a:stretch>
            <a:fillRect/>
          </a:stretch>
        </p:blipFill>
        <p:spPr>
          <a:xfrm>
            <a:off x="1809946" y="61886"/>
            <a:ext cx="5194169" cy="1078757"/>
          </a:xfrm>
          <a:prstGeom prst="rect">
            <a:avLst/>
          </a:prstGeom>
        </p:spPr>
      </p:pic>
    </p:spTree>
    <p:extLst>
      <p:ext uri="{BB962C8B-B14F-4D97-AF65-F5344CB8AC3E}">
        <p14:creationId xmlns:p14="http://schemas.microsoft.com/office/powerpoint/2010/main" val="18502620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50">
            <a:extLst>
              <a:ext uri="{FF2B5EF4-FFF2-40B4-BE49-F238E27FC236}">
                <a16:creationId xmlns:a16="http://schemas.microsoft.com/office/drawing/2014/main" id="{FE0A6C7C-0AE6-48BC-951D-9663738EE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52">
            <a:extLst>
              <a:ext uri="{FF2B5EF4-FFF2-40B4-BE49-F238E27FC236}">
                <a16:creationId xmlns:a16="http://schemas.microsoft.com/office/drawing/2014/main" id="{88F7DC0D-FB41-40DE-9A2A-1621F2F26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 y="5257371"/>
            <a:ext cx="9152405"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54">
            <a:extLst>
              <a:ext uri="{FF2B5EF4-FFF2-40B4-BE49-F238E27FC236}">
                <a16:creationId xmlns:a16="http://schemas.microsoft.com/office/drawing/2014/main" id="{70CEE6E3-70B6-4693-8985-3413141EE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5017" y="5256871"/>
            <a:ext cx="6088983" cy="1594270"/>
          </a:xfrm>
          <a:prstGeom prst="rect">
            <a:avLst/>
          </a:prstGeom>
          <a:gradFill>
            <a:gsLst>
              <a:gs pos="22000">
                <a:schemeClr val="accent2">
                  <a:alpha val="0"/>
                </a:schemeClr>
              </a:gs>
              <a:gs pos="99000">
                <a:schemeClr val="accent2">
                  <a:alpha val="50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56">
            <a:extLst>
              <a:ext uri="{FF2B5EF4-FFF2-40B4-BE49-F238E27FC236}">
                <a16:creationId xmlns:a16="http://schemas.microsoft.com/office/drawing/2014/main" id="{AC56B1E5-8C40-4B38-9E01-086401F40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157557" y="4774984"/>
            <a:ext cx="1602951" cy="2562224"/>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58">
            <a:extLst>
              <a:ext uri="{FF2B5EF4-FFF2-40B4-BE49-F238E27FC236}">
                <a16:creationId xmlns:a16="http://schemas.microsoft.com/office/drawing/2014/main" id="{373BF372-AF59-4E6A-B507-99714F0DD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313621" y="5254192"/>
            <a:ext cx="7838783" cy="114660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0">
            <a:extLst>
              <a:ext uri="{FF2B5EF4-FFF2-40B4-BE49-F238E27FC236}">
                <a16:creationId xmlns:a16="http://schemas.microsoft.com/office/drawing/2014/main" id="{3E51228A-E070-4CBB-B003-E1F8EB0AF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05" y="5260786"/>
            <a:ext cx="5399366" cy="1596786"/>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2">
            <a:extLst>
              <a:ext uri="{FF2B5EF4-FFF2-40B4-BE49-F238E27FC236}">
                <a16:creationId xmlns:a16="http://schemas.microsoft.com/office/drawing/2014/main" id="{B61AB5B3-299F-402C-A990-BCBB37FE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37623" y="3221669"/>
            <a:ext cx="1594272" cy="5686328"/>
          </a:xfrm>
          <a:prstGeom prst="rect">
            <a:avLst/>
          </a:prstGeom>
          <a:gradFill>
            <a:gsLst>
              <a:gs pos="16000">
                <a:schemeClr val="accent4">
                  <a:alpha val="0"/>
                </a:schemeClr>
              </a:gs>
              <a:gs pos="99000">
                <a:schemeClr val="accent4">
                  <a:alpha val="3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10503B-2907-41C4-BC8A-F7ABC775BA6D}"/>
              </a:ext>
            </a:extLst>
          </p:cNvPr>
          <p:cNvSpPr>
            <a:spLocks noGrp="1"/>
          </p:cNvSpPr>
          <p:nvPr>
            <p:ph type="title"/>
          </p:nvPr>
        </p:nvSpPr>
        <p:spPr>
          <a:xfrm>
            <a:off x="810039" y="5605670"/>
            <a:ext cx="7430105" cy="802042"/>
          </a:xfrm>
        </p:spPr>
        <p:txBody>
          <a:bodyPr anchor="ctr">
            <a:normAutofit/>
          </a:bodyPr>
          <a:lstStyle/>
          <a:p>
            <a:r>
              <a:rPr lang="en-GB" sz="2800">
                <a:solidFill>
                  <a:schemeClr val="bg1"/>
                </a:solidFill>
              </a:rPr>
              <a:t>DASC values</a:t>
            </a:r>
          </a:p>
        </p:txBody>
      </p:sp>
      <p:pic>
        <p:nvPicPr>
          <p:cNvPr id="3" name="Picture 2">
            <a:extLst>
              <a:ext uri="{FF2B5EF4-FFF2-40B4-BE49-F238E27FC236}">
                <a16:creationId xmlns:a16="http://schemas.microsoft.com/office/drawing/2014/main" id="{ABE8EE8F-B85B-4716-B423-5D67472BF94A}"/>
              </a:ext>
            </a:extLst>
          </p:cNvPr>
          <p:cNvPicPr>
            <a:picLocks noChangeAspect="1"/>
          </p:cNvPicPr>
          <p:nvPr/>
        </p:nvPicPr>
        <p:blipFill>
          <a:blip r:embed="rId2"/>
          <a:stretch>
            <a:fillRect/>
          </a:stretch>
        </p:blipFill>
        <p:spPr>
          <a:xfrm>
            <a:off x="1450989" y="368881"/>
            <a:ext cx="6233615" cy="1449315"/>
          </a:xfrm>
          <a:prstGeom prst="rect">
            <a:avLst/>
          </a:prstGeom>
        </p:spPr>
      </p:pic>
      <p:graphicFrame>
        <p:nvGraphicFramePr>
          <p:cNvPr id="5" name="Content Placeholder 4">
            <a:extLst>
              <a:ext uri="{FF2B5EF4-FFF2-40B4-BE49-F238E27FC236}">
                <a16:creationId xmlns:a16="http://schemas.microsoft.com/office/drawing/2014/main" id="{DB0C67DD-1F62-4421-A3B3-F49FC7D9A11D}"/>
              </a:ext>
            </a:extLst>
          </p:cNvPr>
          <p:cNvGraphicFramePr>
            <a:graphicFrameLocks/>
          </p:cNvGraphicFramePr>
          <p:nvPr>
            <p:extLst>
              <p:ext uri="{D42A27DB-BD31-4B8C-83A1-F6EECF244321}">
                <p14:modId xmlns:p14="http://schemas.microsoft.com/office/powerpoint/2010/main" val="1604998827"/>
              </p:ext>
            </p:extLst>
          </p:nvPr>
        </p:nvGraphicFramePr>
        <p:xfrm>
          <a:off x="1450989" y="1935458"/>
          <a:ext cx="6233615" cy="29870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077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2925"/>
            <a:ext cx="7772400" cy="908720"/>
          </a:xfrm>
        </p:spPr>
        <p:txBody>
          <a:bodyPr>
            <a:normAutofit/>
          </a:bodyPr>
          <a:lstStyle/>
          <a:p>
            <a:pPr algn="l"/>
            <a:r>
              <a:rPr lang="en-GB" sz="2800" b="1" u="sng"/>
              <a:t>Club Development plan  </a:t>
            </a:r>
          </a:p>
        </p:txBody>
      </p:sp>
      <p:sp>
        <p:nvSpPr>
          <p:cNvPr id="3" name="Subtitle 2"/>
          <p:cNvSpPr>
            <a:spLocks noGrp="1"/>
          </p:cNvSpPr>
          <p:nvPr>
            <p:ph type="subTitle" idx="1"/>
          </p:nvPr>
        </p:nvSpPr>
        <p:spPr>
          <a:xfrm>
            <a:off x="611560" y="792907"/>
            <a:ext cx="8064896" cy="5832648"/>
          </a:xfrm>
        </p:spPr>
        <p:txBody>
          <a:bodyPr>
            <a:normAutofit/>
          </a:bodyPr>
          <a:lstStyle/>
          <a:p>
            <a:pPr algn="l"/>
            <a:r>
              <a:rPr lang="en-GB" sz="2000" b="1" dirty="0">
                <a:solidFill>
                  <a:srgbClr val="0070C0"/>
                </a:solidFill>
              </a:rPr>
              <a:t>Plan based on Scottish Swimming 6 key categories critical to the delivery of quality club environments.</a:t>
            </a:r>
          </a:p>
          <a:p>
            <a:endParaRPr lang="en-GB" sz="28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304" y="1556792"/>
            <a:ext cx="5472608" cy="5087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233" y="116632"/>
            <a:ext cx="29146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0612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34082"/>
          </a:xfrm>
        </p:spPr>
        <p:txBody>
          <a:bodyPr>
            <a:normAutofit/>
          </a:bodyPr>
          <a:lstStyle/>
          <a:p>
            <a:pPr algn="l"/>
            <a:r>
              <a:rPr lang="en-GB" sz="2800" b="1"/>
              <a:t>Club Development plan </a:t>
            </a:r>
            <a:endParaRPr lang="en-GB" sz="28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0233" y="116632"/>
            <a:ext cx="29146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980728"/>
            <a:ext cx="7677299" cy="1015663"/>
          </a:xfrm>
          <a:prstGeom prst="rect">
            <a:avLst/>
          </a:prstGeom>
          <a:noFill/>
        </p:spPr>
        <p:txBody>
          <a:bodyPr wrap="square" rtlCol="0">
            <a:spAutoFit/>
          </a:bodyPr>
          <a:lstStyle/>
          <a:p>
            <a:r>
              <a:rPr lang="en-GB" sz="2000" b="1" dirty="0">
                <a:solidFill>
                  <a:srgbClr val="0070C0"/>
                </a:solidFill>
              </a:rPr>
              <a:t>Answering 16 target questions, this  produced a scoring and RAG status against each of the 6 categories along with recommendations for improvement.</a:t>
            </a:r>
          </a:p>
        </p:txBody>
      </p:sp>
      <p:sp>
        <p:nvSpPr>
          <p:cNvPr id="8" name="Content Placeholder 7">
            <a:extLst>
              <a:ext uri="{FF2B5EF4-FFF2-40B4-BE49-F238E27FC236}">
                <a16:creationId xmlns:a16="http://schemas.microsoft.com/office/drawing/2014/main" id="{5D4F2F2F-B475-4FCE-961F-DEF3DFFC965B}"/>
              </a:ext>
            </a:extLst>
          </p:cNvPr>
          <p:cNvSpPr>
            <a:spLocks noGrp="1"/>
          </p:cNvSpPr>
          <p:nvPr>
            <p:ph idx="1"/>
          </p:nvPr>
        </p:nvSpPr>
        <p:spPr/>
        <p:txBody>
          <a:bodyPr/>
          <a:lstStyle/>
          <a:p>
            <a:pPr marL="0" indent="0">
              <a:buNone/>
            </a:pPr>
            <a:endParaRPr lang="en-GB" dirty="0"/>
          </a:p>
        </p:txBody>
      </p:sp>
      <p:pic>
        <p:nvPicPr>
          <p:cNvPr id="10" name="Content Placeholder 10">
            <a:extLst>
              <a:ext uri="{FF2B5EF4-FFF2-40B4-BE49-F238E27FC236}">
                <a16:creationId xmlns:a16="http://schemas.microsoft.com/office/drawing/2014/main" id="{2877F433-236F-4417-8598-E9373EADFE31}"/>
              </a:ext>
            </a:extLst>
          </p:cNvPr>
          <p:cNvPicPr>
            <a:picLocks noChangeAspect="1"/>
          </p:cNvPicPr>
          <p:nvPr/>
        </p:nvPicPr>
        <p:blipFill>
          <a:blip r:embed="rId3"/>
          <a:stretch>
            <a:fillRect/>
          </a:stretch>
        </p:blipFill>
        <p:spPr>
          <a:xfrm>
            <a:off x="551433" y="1600200"/>
            <a:ext cx="8229600" cy="4626488"/>
          </a:xfrm>
          <a:prstGeom prst="rect">
            <a:avLst/>
          </a:prstGeom>
        </p:spPr>
      </p:pic>
    </p:spTree>
    <p:extLst>
      <p:ext uri="{BB962C8B-B14F-4D97-AF65-F5344CB8AC3E}">
        <p14:creationId xmlns:p14="http://schemas.microsoft.com/office/powerpoint/2010/main" val="1963543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a:bodyPr>
          <a:lstStyle/>
          <a:p>
            <a:pPr algn="l"/>
            <a:r>
              <a:rPr lang="en-GB" sz="3200" b="1"/>
              <a:t>Club Development plan </a:t>
            </a:r>
            <a:endParaRPr lang="en-GB" sz="3200"/>
          </a:p>
        </p:txBody>
      </p:sp>
      <p:sp>
        <p:nvSpPr>
          <p:cNvPr id="3" name="Content Placeholder 2"/>
          <p:cNvSpPr>
            <a:spLocks noGrp="1"/>
          </p:cNvSpPr>
          <p:nvPr>
            <p:ph idx="1"/>
          </p:nvPr>
        </p:nvSpPr>
        <p:spPr>
          <a:xfrm>
            <a:off x="467544" y="1052736"/>
            <a:ext cx="8229600" cy="5040560"/>
          </a:xfrm>
        </p:spPr>
        <p:txBody>
          <a:bodyPr>
            <a:normAutofit fontScale="92500" lnSpcReduction="20000"/>
          </a:bodyPr>
          <a:lstStyle/>
          <a:p>
            <a:pPr marL="0" indent="0">
              <a:buNone/>
            </a:pPr>
            <a:r>
              <a:rPr lang="en-GB" sz="2800" b="1" u="sng" dirty="0">
                <a:solidFill>
                  <a:srgbClr val="0070C0"/>
                </a:solidFill>
              </a:rPr>
              <a:t>2021-2022 initiatives.</a:t>
            </a:r>
          </a:p>
          <a:p>
            <a:pPr marL="514350" indent="-514350">
              <a:buFont typeface="+mj-lt"/>
              <a:buAutoNum type="arabicPeriod"/>
            </a:pPr>
            <a:r>
              <a:rPr lang="en-GB" sz="2800" b="1" dirty="0"/>
              <a:t>Activities to encourage retention of senior swimmers - </a:t>
            </a:r>
            <a:r>
              <a:rPr lang="en-GB" sz="2800" b="1" dirty="0">
                <a:solidFill>
                  <a:srgbClr val="FF0000"/>
                </a:solidFill>
              </a:rPr>
              <a:t>Stirling, RCP Diving session.</a:t>
            </a:r>
            <a:endParaRPr lang="en-GB" sz="2800" b="1" dirty="0"/>
          </a:p>
          <a:p>
            <a:pPr marL="514350" indent="-514350">
              <a:buFont typeface="+mj-lt"/>
              <a:buAutoNum type="arabicPeriod"/>
            </a:pPr>
            <a:r>
              <a:rPr lang="en-GB" sz="2800" b="1" dirty="0"/>
              <a:t>Develop a strategy for athlete pathway. </a:t>
            </a:r>
          </a:p>
          <a:p>
            <a:pPr marL="514350" indent="-514350">
              <a:buFont typeface="+mj-lt"/>
              <a:buAutoNum type="arabicPeriod"/>
            </a:pPr>
            <a:r>
              <a:rPr lang="en-GB" sz="2800" b="1" dirty="0"/>
              <a:t>Strengthening partnerships with community, FSLT and other facility providers so the club can grow in future years.</a:t>
            </a:r>
          </a:p>
          <a:p>
            <a:pPr marL="0" indent="0">
              <a:buNone/>
            </a:pPr>
            <a:endParaRPr lang="en-GB" sz="2800" b="1" dirty="0"/>
          </a:p>
          <a:p>
            <a:pPr marL="0" indent="0">
              <a:buNone/>
            </a:pPr>
            <a:r>
              <a:rPr lang="en-GB" sz="2800" b="1" u="sng" dirty="0">
                <a:solidFill>
                  <a:srgbClr val="0070C0"/>
                </a:solidFill>
              </a:rPr>
              <a:t>2022-2023 planned initiatives</a:t>
            </a:r>
          </a:p>
          <a:p>
            <a:pPr marL="457200" indent="-457200">
              <a:buAutoNum type="arabicPeriod"/>
            </a:pPr>
            <a:r>
              <a:rPr lang="en-GB" sz="2400" b="1" dirty="0">
                <a:solidFill>
                  <a:srgbClr val="002060"/>
                </a:solidFill>
              </a:rPr>
              <a:t>Continued execution of items 1-3 above</a:t>
            </a:r>
          </a:p>
          <a:p>
            <a:pPr marL="457200" indent="-457200">
              <a:buAutoNum type="arabicPeriod"/>
            </a:pPr>
            <a:r>
              <a:rPr lang="en-GB" sz="2400" b="1" dirty="0">
                <a:solidFill>
                  <a:srgbClr val="002060"/>
                </a:solidFill>
              </a:rPr>
              <a:t>Increased focus on competitiveness &amp; performance, to run alongside our strength of inclusivity.</a:t>
            </a:r>
          </a:p>
          <a:p>
            <a:pPr marL="457200" indent="-457200">
              <a:buAutoNum type="arabicPeriod"/>
            </a:pPr>
            <a:r>
              <a:rPr lang="en-GB" sz="2400" b="1" dirty="0">
                <a:solidFill>
                  <a:srgbClr val="002060"/>
                </a:solidFill>
              </a:rPr>
              <a:t>Development plan for all volunteering roles and succession planning for coaches. </a:t>
            </a:r>
          </a:p>
          <a:p>
            <a:pPr marL="514350" indent="-514350">
              <a:buFont typeface="+mj-lt"/>
              <a:buAutoNum type="arabicPeriod"/>
            </a:pPr>
            <a:endParaRPr lang="en-GB" sz="2800" b="1" dirty="0"/>
          </a:p>
          <a:p>
            <a:pPr marL="0" indent="0">
              <a:buNone/>
            </a:pPr>
            <a:endParaRPr lang="en-GB" sz="2800" b="1"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0233" y="116632"/>
            <a:ext cx="291465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55863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08462-F905-494D-BCD0-E95E95611B53}"/>
              </a:ext>
            </a:extLst>
          </p:cNvPr>
          <p:cNvSpPr>
            <a:spLocks noGrp="1"/>
          </p:cNvSpPr>
          <p:nvPr>
            <p:ph type="title"/>
          </p:nvPr>
        </p:nvSpPr>
        <p:spPr/>
        <p:txBody>
          <a:bodyPr/>
          <a:lstStyle/>
          <a:p>
            <a:r>
              <a:rPr lang="en-GB"/>
              <a:t>DASC Communication </a:t>
            </a:r>
          </a:p>
        </p:txBody>
      </p:sp>
      <p:sp>
        <p:nvSpPr>
          <p:cNvPr id="3" name="Content Placeholder 2">
            <a:extLst>
              <a:ext uri="{FF2B5EF4-FFF2-40B4-BE49-F238E27FC236}">
                <a16:creationId xmlns:a16="http://schemas.microsoft.com/office/drawing/2014/main" id="{62318909-A739-4937-A3F7-D7C8388930DE}"/>
              </a:ext>
            </a:extLst>
          </p:cNvPr>
          <p:cNvSpPr>
            <a:spLocks noGrp="1"/>
          </p:cNvSpPr>
          <p:nvPr>
            <p:ph sz="half" idx="1"/>
          </p:nvPr>
        </p:nvSpPr>
        <p:spPr/>
        <p:txBody>
          <a:bodyPr>
            <a:normAutofit fontScale="70000" lnSpcReduction="20000"/>
          </a:bodyPr>
          <a:lstStyle/>
          <a:p>
            <a:pPr marL="0" indent="0" algn="ctr">
              <a:buNone/>
            </a:pPr>
            <a:r>
              <a:rPr lang="en-GB" u="sng"/>
              <a:t>Team Unify / On Deck</a:t>
            </a:r>
          </a:p>
          <a:p>
            <a:r>
              <a:rPr lang="en-GB"/>
              <a:t>Ensure TEAMFEED is checked regularly</a:t>
            </a:r>
          </a:p>
          <a:p>
            <a:r>
              <a:rPr lang="en-GB"/>
              <a:t>You can PIN any post to the top of your own TEAMFEED for ease of reference </a:t>
            </a:r>
          </a:p>
          <a:p>
            <a:r>
              <a:rPr lang="en-GB"/>
              <a:t>Emails can be replied to direct from message</a:t>
            </a:r>
          </a:p>
          <a:p>
            <a:r>
              <a:rPr lang="en-GB"/>
              <a:t>To respond to an event click on the link and rsvp</a:t>
            </a:r>
          </a:p>
          <a:p>
            <a:r>
              <a:rPr lang="en-GB"/>
              <a:t>Galas will be announced in the events section, it is your responsibility to respond</a:t>
            </a:r>
          </a:p>
          <a:p>
            <a:endParaRPr lang="en-GB"/>
          </a:p>
          <a:p>
            <a:pPr marL="0" indent="0">
              <a:buNone/>
            </a:pPr>
            <a:endParaRPr lang="en-GB"/>
          </a:p>
          <a:p>
            <a:pPr marL="0" indent="0">
              <a:buNone/>
            </a:pPr>
            <a:endParaRPr lang="en-GB"/>
          </a:p>
        </p:txBody>
      </p:sp>
      <p:sp>
        <p:nvSpPr>
          <p:cNvPr id="4" name="Content Placeholder 3">
            <a:extLst>
              <a:ext uri="{FF2B5EF4-FFF2-40B4-BE49-F238E27FC236}">
                <a16:creationId xmlns:a16="http://schemas.microsoft.com/office/drawing/2014/main" id="{05643CA8-FD09-4ABF-A342-28F0F3780BFC}"/>
              </a:ext>
            </a:extLst>
          </p:cNvPr>
          <p:cNvSpPr>
            <a:spLocks noGrp="1"/>
          </p:cNvSpPr>
          <p:nvPr>
            <p:ph sz="half" idx="2"/>
          </p:nvPr>
        </p:nvSpPr>
        <p:spPr/>
        <p:txBody>
          <a:bodyPr>
            <a:normAutofit fontScale="70000" lnSpcReduction="20000"/>
          </a:bodyPr>
          <a:lstStyle/>
          <a:p>
            <a:pPr marL="0" indent="0" algn="ctr">
              <a:buNone/>
            </a:pPr>
            <a:r>
              <a:rPr lang="en-GB" u="sng" dirty="0"/>
              <a:t>Website </a:t>
            </a:r>
          </a:p>
          <a:p>
            <a:r>
              <a:rPr lang="en-GB" dirty="0"/>
              <a:t>Currently working with developers to ensure DASC website is easily located via search engines</a:t>
            </a:r>
          </a:p>
          <a:p>
            <a:r>
              <a:rPr lang="en-GB" dirty="0"/>
              <a:t>Will require to log in to view personal and member only information </a:t>
            </a:r>
          </a:p>
          <a:p>
            <a:r>
              <a:rPr lang="en-GB" dirty="0"/>
              <a:t>Same password as On Deck App</a:t>
            </a:r>
          </a:p>
          <a:p>
            <a:pPr marL="1371600" lvl="3" indent="0">
              <a:buNone/>
            </a:pPr>
            <a:r>
              <a:rPr lang="en-GB" sz="2600" u="sng" dirty="0"/>
              <a:t>Facebook</a:t>
            </a:r>
          </a:p>
          <a:p>
            <a:r>
              <a:rPr lang="en-GB" dirty="0"/>
              <a:t>Secondary to On Deck, admin will pull info from Team Feed.</a:t>
            </a:r>
          </a:p>
          <a:p>
            <a:r>
              <a:rPr lang="en-GB" dirty="0"/>
              <a:t>Ability to comment if required on post. </a:t>
            </a:r>
          </a:p>
        </p:txBody>
      </p:sp>
    </p:spTree>
    <p:extLst>
      <p:ext uri="{BB962C8B-B14F-4D97-AF65-F5344CB8AC3E}">
        <p14:creationId xmlns:p14="http://schemas.microsoft.com/office/powerpoint/2010/main" val="3928524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86889-0342-48C8-822B-8A4AF7279824}"/>
              </a:ext>
            </a:extLst>
          </p:cNvPr>
          <p:cNvSpPr>
            <a:spLocks noGrp="1"/>
          </p:cNvSpPr>
          <p:nvPr>
            <p:ph type="title"/>
          </p:nvPr>
        </p:nvSpPr>
        <p:spPr/>
        <p:txBody>
          <a:bodyPr/>
          <a:lstStyle/>
          <a:p>
            <a:r>
              <a:rPr lang="en-GB"/>
              <a:t>Young Volunteers Programme</a:t>
            </a:r>
          </a:p>
        </p:txBody>
      </p:sp>
      <p:sp>
        <p:nvSpPr>
          <p:cNvPr id="3" name="Content Placeholder 2">
            <a:extLst>
              <a:ext uri="{FF2B5EF4-FFF2-40B4-BE49-F238E27FC236}">
                <a16:creationId xmlns:a16="http://schemas.microsoft.com/office/drawing/2014/main" id="{AD9D4E98-7EA4-48FB-9BA4-784DAF818EF5}"/>
              </a:ext>
            </a:extLst>
          </p:cNvPr>
          <p:cNvSpPr>
            <a:spLocks noGrp="1"/>
          </p:cNvSpPr>
          <p:nvPr>
            <p:ph sz="half" idx="1"/>
          </p:nvPr>
        </p:nvSpPr>
        <p:spPr>
          <a:xfrm>
            <a:off x="457200" y="1600200"/>
            <a:ext cx="7942082" cy="4525963"/>
          </a:xfrm>
        </p:spPr>
        <p:txBody>
          <a:bodyPr>
            <a:normAutofit/>
          </a:bodyPr>
          <a:lstStyle/>
          <a:p>
            <a:r>
              <a:rPr lang="en-GB" dirty="0"/>
              <a:t>Opportunities exist within Scottish Swimming for young people to attend various workshops and residentials. Please check the Scottish Swimming Website and Social Media channels regularly. Should your young person wish to be involved please enrol via Scottish Swimming website. </a:t>
            </a:r>
          </a:p>
          <a:p>
            <a:r>
              <a:rPr lang="en-GB" dirty="0"/>
              <a:t>Many thanks to Lily Purcell and Aimee Wilson who organised </a:t>
            </a:r>
            <a:r>
              <a:rPr lang="en-GB" dirty="0" err="1"/>
              <a:t>Fordell</a:t>
            </a:r>
            <a:r>
              <a:rPr lang="en-GB" dirty="0"/>
              <a:t> Firs after attending Young Leaders Residential last year.</a:t>
            </a:r>
          </a:p>
        </p:txBody>
      </p:sp>
    </p:spTree>
    <p:extLst>
      <p:ext uri="{BB962C8B-B14F-4D97-AF65-F5344CB8AC3E}">
        <p14:creationId xmlns:p14="http://schemas.microsoft.com/office/powerpoint/2010/main" val="3761616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1146-5604-4EDE-BABE-F112FCC12209}"/>
              </a:ext>
            </a:extLst>
          </p:cNvPr>
          <p:cNvSpPr>
            <a:spLocks noGrp="1"/>
          </p:cNvSpPr>
          <p:nvPr>
            <p:ph type="title"/>
          </p:nvPr>
        </p:nvSpPr>
        <p:spPr>
          <a:xfrm>
            <a:off x="457200" y="274638"/>
            <a:ext cx="8229600" cy="1143000"/>
          </a:xfrm>
        </p:spPr>
        <p:txBody>
          <a:bodyPr anchor="ctr">
            <a:normAutofit fontScale="90000"/>
          </a:bodyPr>
          <a:lstStyle/>
          <a:p>
            <a:r>
              <a:rPr lang="en-GB"/>
              <a:t>Buy your Bonus Balls !!!</a:t>
            </a:r>
            <a:br>
              <a:rPr lang="en-GB"/>
            </a:br>
            <a:r>
              <a:rPr lang="en-GB"/>
              <a:t>Only £2 per month</a:t>
            </a:r>
          </a:p>
        </p:txBody>
      </p:sp>
      <p:sp>
        <p:nvSpPr>
          <p:cNvPr id="10" name="Text Placeholder 2">
            <a:extLst>
              <a:ext uri="{FF2B5EF4-FFF2-40B4-BE49-F238E27FC236}">
                <a16:creationId xmlns:a16="http://schemas.microsoft.com/office/drawing/2014/main" id="{B4FEBE34-0EF0-4A91-B554-24187565C88B}"/>
              </a:ext>
            </a:extLst>
          </p:cNvPr>
          <p:cNvSpPr>
            <a:spLocks noGrp="1"/>
          </p:cNvSpPr>
          <p:nvPr>
            <p:ph type="body" idx="1"/>
          </p:nvPr>
        </p:nvSpPr>
        <p:spPr>
          <a:xfrm>
            <a:off x="457200" y="1360777"/>
            <a:ext cx="4040188" cy="639762"/>
          </a:xfrm>
        </p:spPr>
        <p:txBody>
          <a:bodyPr/>
          <a:lstStyle/>
          <a:p>
            <a:r>
              <a:rPr lang="en-US" dirty="0"/>
              <a:t>Available Numbers</a:t>
            </a:r>
          </a:p>
        </p:txBody>
      </p:sp>
      <p:pic>
        <p:nvPicPr>
          <p:cNvPr id="5" name="Content Placeholder 4">
            <a:extLst>
              <a:ext uri="{FF2B5EF4-FFF2-40B4-BE49-F238E27FC236}">
                <a16:creationId xmlns:a16="http://schemas.microsoft.com/office/drawing/2014/main" id="{B4F8FC01-B8C5-4BD0-A0CF-14CD3B0E3D0E}"/>
              </a:ext>
            </a:extLst>
          </p:cNvPr>
          <p:cNvPicPr>
            <a:picLocks noGrp="1" noChangeAspect="1"/>
          </p:cNvPicPr>
          <p:nvPr>
            <p:ph sz="quarter" idx="4"/>
          </p:nvPr>
        </p:nvPicPr>
        <p:blipFill rotWithShape="1">
          <a:blip r:embed="rId2"/>
          <a:srcRect l="24858" r="16994" b="2"/>
          <a:stretch/>
        </p:blipFill>
        <p:spPr>
          <a:xfrm>
            <a:off x="5975927" y="1992784"/>
            <a:ext cx="2710873" cy="2650182"/>
          </a:xfrm>
          <a:prstGeom prst="rect">
            <a:avLst/>
          </a:prstGeom>
          <a:noFill/>
        </p:spPr>
      </p:pic>
      <p:sp>
        <p:nvSpPr>
          <p:cNvPr id="3" name="TextBox 2">
            <a:extLst>
              <a:ext uri="{FF2B5EF4-FFF2-40B4-BE49-F238E27FC236}">
                <a16:creationId xmlns:a16="http://schemas.microsoft.com/office/drawing/2014/main" id="{7913E208-BF8F-44FC-BEA7-56B6B7670A81}"/>
              </a:ext>
            </a:extLst>
          </p:cNvPr>
          <p:cNvSpPr txBox="1"/>
          <p:nvPr/>
        </p:nvSpPr>
        <p:spPr>
          <a:xfrm>
            <a:off x="302460" y="5934670"/>
            <a:ext cx="6800304" cy="923330"/>
          </a:xfrm>
          <a:prstGeom prst="rect">
            <a:avLst/>
          </a:prstGeom>
          <a:noFill/>
        </p:spPr>
        <p:txBody>
          <a:bodyPr wrap="square" rtlCol="0">
            <a:spAutoFit/>
          </a:bodyPr>
          <a:lstStyle/>
          <a:p>
            <a:r>
              <a:rPr lang="en-GB" dirty="0"/>
              <a:t>Email </a:t>
            </a:r>
            <a:r>
              <a:rPr lang="en-GB" dirty="0">
                <a:hlinkClick r:id="rId3">
                  <a:extLst>
                    <a:ext uri="{A12FA001-AC4F-418D-AE19-62706E023703}">
                      <ahyp:hlinkClr xmlns:ahyp="http://schemas.microsoft.com/office/drawing/2018/hyperlinkcolor" val="tx"/>
                    </a:ext>
                  </a:extLst>
                </a:hlinkClick>
              </a:rPr>
              <a:t>treasurer@dasc-swim.co.uk</a:t>
            </a:r>
            <a:r>
              <a:rPr lang="en-GB" dirty="0"/>
              <a:t> if you would like to purchase any of these available bonus balls, just add £2 per ball to your monthly fees</a:t>
            </a:r>
          </a:p>
        </p:txBody>
      </p:sp>
      <p:graphicFrame>
        <p:nvGraphicFramePr>
          <p:cNvPr id="8" name="Table 7">
            <a:extLst>
              <a:ext uri="{FF2B5EF4-FFF2-40B4-BE49-F238E27FC236}">
                <a16:creationId xmlns:a16="http://schemas.microsoft.com/office/drawing/2014/main" id="{7139359E-9C32-480A-9550-87DF1410FE9C}"/>
              </a:ext>
            </a:extLst>
          </p:cNvPr>
          <p:cNvGraphicFramePr>
            <a:graphicFrameLocks noGrp="1"/>
          </p:cNvGraphicFramePr>
          <p:nvPr/>
        </p:nvGraphicFramePr>
        <p:xfrm>
          <a:off x="636731" y="2106182"/>
          <a:ext cx="1062759" cy="3625215"/>
        </p:xfrm>
        <a:graphic>
          <a:graphicData uri="http://schemas.openxmlformats.org/drawingml/2006/table">
            <a:tbl>
              <a:tblPr/>
              <a:tblGrid>
                <a:gridCol w="1062759">
                  <a:extLst>
                    <a:ext uri="{9D8B030D-6E8A-4147-A177-3AD203B41FA5}">
                      <a16:colId xmlns:a16="http://schemas.microsoft.com/office/drawing/2014/main" val="4032335611"/>
                    </a:ext>
                  </a:extLst>
                </a:gridCol>
              </a:tblGrid>
              <a:tr h="273222">
                <a:tc>
                  <a:txBody>
                    <a:bodyPr/>
                    <a:lstStyle/>
                    <a:p>
                      <a:pPr algn="ctr" fontAlgn="ctr"/>
                      <a:r>
                        <a:rPr lang="en-GB" sz="1800">
                          <a:effectLst/>
                          <a:latin typeface="Arial" panose="020B0604020202020204" pitchFamily="34" charset="0"/>
                        </a:rPr>
                        <a:t>8</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431344261"/>
                  </a:ext>
                </a:extLst>
              </a:tr>
              <a:tr h="273222">
                <a:tc>
                  <a:txBody>
                    <a:bodyPr/>
                    <a:lstStyle/>
                    <a:p>
                      <a:pPr algn="ctr" fontAlgn="ctr"/>
                      <a:r>
                        <a:rPr lang="en-GB" sz="1800">
                          <a:effectLst/>
                          <a:latin typeface="Arial" panose="020B0604020202020204" pitchFamily="34" charset="0"/>
                        </a:rPr>
                        <a:t>9</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505531489"/>
                  </a:ext>
                </a:extLst>
              </a:tr>
              <a:tr h="273222">
                <a:tc>
                  <a:txBody>
                    <a:bodyPr/>
                    <a:lstStyle/>
                    <a:p>
                      <a:pPr algn="ctr" fontAlgn="ctr"/>
                      <a:r>
                        <a:rPr lang="en-GB" sz="1800">
                          <a:effectLst/>
                          <a:latin typeface="Arial" panose="020B0604020202020204" pitchFamily="34" charset="0"/>
                        </a:rPr>
                        <a:t>10</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3564288216"/>
                  </a:ext>
                </a:extLst>
              </a:tr>
              <a:tr h="273222">
                <a:tc>
                  <a:txBody>
                    <a:bodyPr/>
                    <a:lstStyle/>
                    <a:p>
                      <a:pPr algn="ctr" fontAlgn="ctr"/>
                      <a:r>
                        <a:rPr lang="en-GB" sz="1800" dirty="0">
                          <a:effectLst/>
                          <a:latin typeface="Arial" panose="020B0604020202020204" pitchFamily="34" charset="0"/>
                        </a:rPr>
                        <a:t>14</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3295766645"/>
                  </a:ext>
                </a:extLst>
              </a:tr>
              <a:tr h="273222">
                <a:tc>
                  <a:txBody>
                    <a:bodyPr/>
                    <a:lstStyle/>
                    <a:p>
                      <a:pPr algn="ctr" fontAlgn="ctr"/>
                      <a:r>
                        <a:rPr lang="en-GB" sz="1800">
                          <a:effectLst/>
                          <a:latin typeface="Arial" panose="020B0604020202020204" pitchFamily="34" charset="0"/>
                        </a:rPr>
                        <a:t>15</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4053947078"/>
                  </a:ext>
                </a:extLst>
              </a:tr>
              <a:tr h="273222">
                <a:tc>
                  <a:txBody>
                    <a:bodyPr/>
                    <a:lstStyle/>
                    <a:p>
                      <a:pPr algn="ctr" fontAlgn="ctr"/>
                      <a:r>
                        <a:rPr lang="en-GB" sz="1800" dirty="0">
                          <a:effectLst/>
                          <a:latin typeface="Arial" panose="020B0604020202020204" pitchFamily="34" charset="0"/>
                        </a:rPr>
                        <a:t>18</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692579370"/>
                  </a:ext>
                </a:extLst>
              </a:tr>
              <a:tr h="273222">
                <a:tc>
                  <a:txBody>
                    <a:bodyPr/>
                    <a:lstStyle/>
                    <a:p>
                      <a:pPr algn="ctr" fontAlgn="ctr"/>
                      <a:r>
                        <a:rPr lang="en-GB" sz="1800">
                          <a:effectLst/>
                          <a:latin typeface="Arial" panose="020B0604020202020204" pitchFamily="34" charset="0"/>
                        </a:rPr>
                        <a:t>19</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12370742"/>
                  </a:ext>
                </a:extLst>
              </a:tr>
              <a:tr h="273222">
                <a:tc>
                  <a:txBody>
                    <a:bodyPr/>
                    <a:lstStyle/>
                    <a:p>
                      <a:pPr algn="ctr" fontAlgn="ctr"/>
                      <a:r>
                        <a:rPr lang="en-GB" sz="1800">
                          <a:effectLst/>
                          <a:latin typeface="Arial" panose="020B0604020202020204" pitchFamily="34" charset="0"/>
                        </a:rPr>
                        <a:t>20</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2009062052"/>
                  </a:ext>
                </a:extLst>
              </a:tr>
              <a:tr h="273222">
                <a:tc>
                  <a:txBody>
                    <a:bodyPr/>
                    <a:lstStyle/>
                    <a:p>
                      <a:pPr algn="ctr" fontAlgn="ctr"/>
                      <a:r>
                        <a:rPr lang="en-GB" sz="1800">
                          <a:effectLst/>
                          <a:latin typeface="Arial" panose="020B0604020202020204" pitchFamily="34" charset="0"/>
                        </a:rPr>
                        <a:t>21</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2877955659"/>
                  </a:ext>
                </a:extLst>
              </a:tr>
              <a:tr h="273222">
                <a:tc>
                  <a:txBody>
                    <a:bodyPr/>
                    <a:lstStyle/>
                    <a:p>
                      <a:pPr algn="ctr" fontAlgn="ctr"/>
                      <a:r>
                        <a:rPr lang="en-GB" sz="1800" dirty="0">
                          <a:effectLst/>
                          <a:latin typeface="Arial" panose="020B0604020202020204" pitchFamily="34" charset="0"/>
                        </a:rPr>
                        <a:t>24</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633050840"/>
                  </a:ext>
                </a:extLst>
              </a:tr>
              <a:tr h="273222">
                <a:tc>
                  <a:txBody>
                    <a:bodyPr/>
                    <a:lstStyle/>
                    <a:p>
                      <a:pPr algn="ctr" fontAlgn="ctr"/>
                      <a:r>
                        <a:rPr lang="en-GB" sz="1800" dirty="0">
                          <a:effectLst/>
                          <a:latin typeface="Arial" panose="020B0604020202020204" pitchFamily="34" charset="0"/>
                        </a:rPr>
                        <a:t>25</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2209237129"/>
                  </a:ext>
                </a:extLst>
              </a:tr>
            </a:tbl>
          </a:graphicData>
        </a:graphic>
      </p:graphicFrame>
      <p:sp>
        <p:nvSpPr>
          <p:cNvPr id="9" name="Rectangle 1">
            <a:extLst>
              <a:ext uri="{FF2B5EF4-FFF2-40B4-BE49-F238E27FC236}">
                <a16:creationId xmlns:a16="http://schemas.microsoft.com/office/drawing/2014/main" id="{33AF352F-64E8-49E3-A8A8-1E309858CDAB}"/>
              </a:ext>
            </a:extLst>
          </p:cNvPr>
          <p:cNvSpPr>
            <a:spLocks noChangeArrowheads="1"/>
          </p:cNvSpPr>
          <p:nvPr/>
        </p:nvSpPr>
        <p:spPr bwMode="auto">
          <a:xfrm>
            <a:off x="4248150" y="1697038"/>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br>
            <a:endParaRPr kumimoji="0" lang="en-US"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Calibri" panose="020F0502020204030204" pitchFamily="34" charset="0"/>
                <a:cs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3F9F0002-CEB0-4BD0-9A22-2738F9DFD3F4}"/>
              </a:ext>
            </a:extLst>
          </p:cNvPr>
          <p:cNvGraphicFramePr>
            <a:graphicFrameLocks noGrp="1"/>
          </p:cNvGraphicFramePr>
          <p:nvPr/>
        </p:nvGraphicFramePr>
        <p:xfrm>
          <a:off x="2153443" y="2106181"/>
          <a:ext cx="1062759" cy="3625215"/>
        </p:xfrm>
        <a:graphic>
          <a:graphicData uri="http://schemas.openxmlformats.org/drawingml/2006/table">
            <a:tbl>
              <a:tblPr/>
              <a:tblGrid>
                <a:gridCol w="1062759">
                  <a:extLst>
                    <a:ext uri="{9D8B030D-6E8A-4147-A177-3AD203B41FA5}">
                      <a16:colId xmlns:a16="http://schemas.microsoft.com/office/drawing/2014/main" val="3960688055"/>
                    </a:ext>
                  </a:extLst>
                </a:gridCol>
              </a:tblGrid>
              <a:tr h="273222">
                <a:tc>
                  <a:txBody>
                    <a:bodyPr/>
                    <a:lstStyle/>
                    <a:p>
                      <a:pPr algn="ctr" fontAlgn="ctr"/>
                      <a:r>
                        <a:rPr lang="en-GB" sz="1800">
                          <a:effectLst/>
                          <a:latin typeface="Arial" panose="020B0604020202020204" pitchFamily="34" charset="0"/>
                        </a:rPr>
                        <a:t>28</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3845051280"/>
                  </a:ext>
                </a:extLst>
              </a:tr>
              <a:tr h="273222">
                <a:tc>
                  <a:txBody>
                    <a:bodyPr/>
                    <a:lstStyle/>
                    <a:p>
                      <a:pPr algn="ctr" fontAlgn="ctr"/>
                      <a:r>
                        <a:rPr lang="en-GB" sz="1800">
                          <a:effectLst/>
                          <a:latin typeface="Arial" panose="020B0604020202020204" pitchFamily="34" charset="0"/>
                        </a:rPr>
                        <a:t>31</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742192737"/>
                  </a:ext>
                </a:extLst>
              </a:tr>
              <a:tr h="273222">
                <a:tc>
                  <a:txBody>
                    <a:bodyPr/>
                    <a:lstStyle/>
                    <a:p>
                      <a:pPr algn="ctr" fontAlgn="ctr"/>
                      <a:r>
                        <a:rPr lang="en-GB" sz="1800">
                          <a:effectLst/>
                          <a:latin typeface="Arial" panose="020B0604020202020204" pitchFamily="34" charset="0"/>
                        </a:rPr>
                        <a:t>34</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162229330"/>
                  </a:ext>
                </a:extLst>
              </a:tr>
              <a:tr h="273222">
                <a:tc>
                  <a:txBody>
                    <a:bodyPr/>
                    <a:lstStyle/>
                    <a:p>
                      <a:pPr algn="ctr" fontAlgn="ctr"/>
                      <a:r>
                        <a:rPr lang="en-GB" sz="1800">
                          <a:effectLst/>
                          <a:latin typeface="Arial" panose="020B0604020202020204" pitchFamily="34" charset="0"/>
                        </a:rPr>
                        <a:t>36</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540340278"/>
                  </a:ext>
                </a:extLst>
              </a:tr>
              <a:tr h="273222">
                <a:tc>
                  <a:txBody>
                    <a:bodyPr/>
                    <a:lstStyle/>
                    <a:p>
                      <a:pPr algn="ctr" fontAlgn="ctr"/>
                      <a:r>
                        <a:rPr lang="en-GB" sz="1800">
                          <a:effectLst/>
                          <a:latin typeface="Arial" panose="020B0604020202020204" pitchFamily="34" charset="0"/>
                        </a:rPr>
                        <a:t>37</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2332155744"/>
                  </a:ext>
                </a:extLst>
              </a:tr>
              <a:tr h="273222">
                <a:tc>
                  <a:txBody>
                    <a:bodyPr/>
                    <a:lstStyle/>
                    <a:p>
                      <a:pPr algn="ctr" fontAlgn="ctr"/>
                      <a:r>
                        <a:rPr lang="en-GB" sz="1800">
                          <a:effectLst/>
                          <a:latin typeface="Arial" panose="020B0604020202020204" pitchFamily="34" charset="0"/>
                        </a:rPr>
                        <a:t>45</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2661703542"/>
                  </a:ext>
                </a:extLst>
              </a:tr>
              <a:tr h="273222">
                <a:tc>
                  <a:txBody>
                    <a:bodyPr/>
                    <a:lstStyle/>
                    <a:p>
                      <a:pPr algn="ctr" fontAlgn="ctr"/>
                      <a:r>
                        <a:rPr lang="en-GB" sz="1800">
                          <a:effectLst/>
                          <a:latin typeface="Arial" panose="020B0604020202020204" pitchFamily="34" charset="0"/>
                        </a:rPr>
                        <a:t>46</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614690449"/>
                  </a:ext>
                </a:extLst>
              </a:tr>
              <a:tr h="273222">
                <a:tc>
                  <a:txBody>
                    <a:bodyPr/>
                    <a:lstStyle/>
                    <a:p>
                      <a:pPr algn="ctr" fontAlgn="ctr"/>
                      <a:r>
                        <a:rPr lang="en-GB" sz="1800">
                          <a:effectLst/>
                          <a:latin typeface="Arial" panose="020B0604020202020204" pitchFamily="34" charset="0"/>
                        </a:rPr>
                        <a:t>48</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029202543"/>
                  </a:ext>
                </a:extLst>
              </a:tr>
              <a:tr h="273222">
                <a:tc>
                  <a:txBody>
                    <a:bodyPr/>
                    <a:lstStyle/>
                    <a:p>
                      <a:pPr algn="ctr" fontAlgn="ctr"/>
                      <a:r>
                        <a:rPr lang="en-GB" sz="1800">
                          <a:effectLst/>
                          <a:latin typeface="Arial" panose="020B0604020202020204" pitchFamily="34" charset="0"/>
                        </a:rPr>
                        <a:t>50</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98266385"/>
                  </a:ext>
                </a:extLst>
              </a:tr>
              <a:tr h="273222">
                <a:tc>
                  <a:txBody>
                    <a:bodyPr/>
                    <a:lstStyle/>
                    <a:p>
                      <a:pPr algn="ctr" fontAlgn="ctr"/>
                      <a:r>
                        <a:rPr lang="en-GB" sz="1800">
                          <a:effectLst/>
                          <a:latin typeface="Arial" panose="020B0604020202020204" pitchFamily="34" charset="0"/>
                        </a:rPr>
                        <a:t>51</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398253424"/>
                  </a:ext>
                </a:extLst>
              </a:tr>
              <a:tr h="273222">
                <a:tc>
                  <a:txBody>
                    <a:bodyPr/>
                    <a:lstStyle/>
                    <a:p>
                      <a:pPr algn="ctr" fontAlgn="ctr"/>
                      <a:r>
                        <a:rPr lang="en-GB" sz="1800" dirty="0">
                          <a:effectLst/>
                          <a:latin typeface="Arial" panose="020B0604020202020204" pitchFamily="34" charset="0"/>
                        </a:rPr>
                        <a:t>57</a:t>
                      </a:r>
                    </a:p>
                  </a:txBody>
                  <a:tcPr marL="9525" marR="9525" marT="9525" anchor="ctr">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tcPr>
                </a:tc>
                <a:extLst>
                  <a:ext uri="{0D108BD9-81ED-4DB2-BD59-A6C34878D82A}">
                    <a16:rowId xmlns:a16="http://schemas.microsoft.com/office/drawing/2014/main" val="1266298203"/>
                  </a:ext>
                </a:extLst>
              </a:tr>
            </a:tbl>
          </a:graphicData>
        </a:graphic>
      </p:graphicFrame>
    </p:spTree>
    <p:extLst>
      <p:ext uri="{BB962C8B-B14F-4D97-AF65-F5344CB8AC3E}">
        <p14:creationId xmlns:p14="http://schemas.microsoft.com/office/powerpoint/2010/main" val="4244218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8E9F0E9-E50D-4C14-9BA0-B4D25F552459}"/>
              </a:ext>
            </a:extLst>
          </p:cNvPr>
          <p:cNvSpPr txBox="1">
            <a:spLocks noGrp="1"/>
          </p:cNvSpPr>
          <p:nvPr>
            <p:ph type="subTitle" idx="1"/>
          </p:nvPr>
        </p:nvSpPr>
        <p:spPr>
          <a:xfrm>
            <a:off x="564971" y="296726"/>
            <a:ext cx="8353425" cy="6264547"/>
          </a:xfrm>
          <a:prstGeom prst="rect">
            <a:avLst/>
          </a:prstGeom>
        </p:spPr>
        <p:txBody>
          <a:bodyPr vert="horz" lIns="91440" tIns="45720" rIns="91440" bIns="45720" rtlCol="0" anchor="t">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3600" b="1" dirty="0">
                <a:solidFill>
                  <a:schemeClr val="tx1"/>
                </a:solidFill>
                <a:latin typeface="Arial"/>
                <a:cs typeface="Arial"/>
              </a:rPr>
              <a:t>Welcome and thank you for joining our 2022 AGM.</a:t>
            </a:r>
            <a:endParaRPr lang="en-US" sz="3600" b="1" dirty="0">
              <a:solidFill>
                <a:schemeClr val="tx1"/>
              </a:solidFill>
              <a:cs typeface="Arial"/>
            </a:endParaRPr>
          </a:p>
          <a:p>
            <a:pPr algn="l"/>
            <a:endParaRPr lang="en-GB" sz="2900" dirty="0">
              <a:solidFill>
                <a:schemeClr val="tx1"/>
              </a:solidFill>
              <a:ea typeface="+mn-lt"/>
              <a:cs typeface="+mn-lt"/>
            </a:endParaRPr>
          </a:p>
          <a:p>
            <a:pPr algn="l">
              <a:buFont typeface="Arial" panose="020B0604020202020204" pitchFamily="34" charset="0"/>
              <a:buChar char="•"/>
            </a:pPr>
            <a:r>
              <a:rPr lang="en-GB" sz="2900" dirty="0">
                <a:solidFill>
                  <a:schemeClr val="tx1"/>
                </a:solidFill>
                <a:ea typeface="+mn-lt"/>
                <a:cs typeface="+mn-lt"/>
              </a:rPr>
              <a:t>What a great year of a return to a more ‘normal’ swim calendar.  </a:t>
            </a:r>
          </a:p>
          <a:p>
            <a:pPr>
              <a:buFont typeface="Arial" panose="020B0604020202020204" pitchFamily="34" charset="0"/>
              <a:buChar char="•"/>
            </a:pPr>
            <a:endParaRPr lang="en-GB" sz="2900" dirty="0">
              <a:solidFill>
                <a:schemeClr val="tx1"/>
              </a:solidFill>
              <a:ea typeface="+mn-lt"/>
              <a:cs typeface="+mn-lt"/>
            </a:endParaRPr>
          </a:p>
          <a:p>
            <a:pPr algn="l">
              <a:buFont typeface="Arial" panose="020B0604020202020204" pitchFamily="34" charset="0"/>
              <a:buChar char="•"/>
            </a:pPr>
            <a:r>
              <a:rPr lang="en-GB" sz="2900" dirty="0">
                <a:solidFill>
                  <a:schemeClr val="tx1"/>
                </a:solidFill>
                <a:ea typeface="+mn-lt"/>
                <a:cs typeface="+mn-lt"/>
              </a:rPr>
              <a:t>We have also entered teams for both the Novice Gala and Fife Leagues and our swimmers have achieved over 150 personal best times at these events which makes us all very proud. Thank you to everyone who made it possible. </a:t>
            </a:r>
          </a:p>
          <a:p>
            <a:pPr algn="l"/>
            <a:endParaRPr lang="en-GB" sz="2900" dirty="0">
              <a:solidFill>
                <a:schemeClr val="tx1"/>
              </a:solidFill>
              <a:ea typeface="+mn-lt"/>
              <a:cs typeface="+mn-lt"/>
            </a:endParaRPr>
          </a:p>
          <a:p>
            <a:pPr algn="l">
              <a:buFont typeface="Arial" panose="020B0604020202020204" pitchFamily="34" charset="0"/>
              <a:buChar char="•"/>
            </a:pPr>
            <a:r>
              <a:rPr lang="en-GB" sz="2900" dirty="0">
                <a:solidFill>
                  <a:schemeClr val="tx1"/>
                </a:solidFill>
                <a:ea typeface="+mn-lt"/>
                <a:cs typeface="+mn-lt"/>
              </a:rPr>
              <a:t>We said a sad goodbye to Brenda and Mike Tate who retired from coaching in June 2022.  Mike and Brenda have held most of the positions in our club over the years before becoming squad coaches.  It was a huge loss to our club, and I am glad that we had honoured their service with Lifetime Membership to the Club prior to the global pandemic. </a:t>
            </a:r>
          </a:p>
          <a:p>
            <a:pPr marL="285750" indent="-285750" algn="l">
              <a:buFont typeface="Arial" panose="020B0604020202020204" pitchFamily="34" charset="0"/>
              <a:buChar char="•"/>
            </a:pPr>
            <a:endParaRPr lang="en-GB" sz="2900" dirty="0">
              <a:solidFill>
                <a:srgbClr val="002060"/>
              </a:solidFill>
              <a:latin typeface="Arial"/>
              <a:cs typeface="Arial"/>
            </a:endParaRPr>
          </a:p>
          <a:p>
            <a:pPr marL="285750" indent="-285750" algn="l">
              <a:buFont typeface="Arial" panose="020B0604020202020204" pitchFamily="34" charset="0"/>
              <a:buChar char="•"/>
            </a:pPr>
            <a:endParaRPr lang="en-US" sz="290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9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4252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24731-DFB4-4EF5-A65E-DFC162B1F769}"/>
              </a:ext>
            </a:extLst>
          </p:cNvPr>
          <p:cNvSpPr>
            <a:spLocks noGrp="1"/>
          </p:cNvSpPr>
          <p:nvPr>
            <p:ph type="title"/>
          </p:nvPr>
        </p:nvSpPr>
        <p:spPr/>
        <p:txBody>
          <a:bodyPr>
            <a:normAutofit fontScale="90000"/>
          </a:bodyPr>
          <a:lstStyle/>
          <a:p>
            <a:r>
              <a:rPr lang="en-GB" dirty="0"/>
              <a:t>AOB and Questions?</a:t>
            </a:r>
            <a:br>
              <a:rPr lang="en-GB" dirty="0"/>
            </a:br>
            <a:endParaRPr lang="en-GB" dirty="0"/>
          </a:p>
        </p:txBody>
      </p:sp>
      <p:sp>
        <p:nvSpPr>
          <p:cNvPr id="4" name="TextBox 3">
            <a:extLst>
              <a:ext uri="{FF2B5EF4-FFF2-40B4-BE49-F238E27FC236}">
                <a16:creationId xmlns:a16="http://schemas.microsoft.com/office/drawing/2014/main" id="{53032521-FB19-A6FC-ABE3-CFED5808FD1F}"/>
              </a:ext>
            </a:extLst>
          </p:cNvPr>
          <p:cNvSpPr txBox="1"/>
          <p:nvPr/>
        </p:nvSpPr>
        <p:spPr>
          <a:xfrm>
            <a:off x="531091" y="1855081"/>
            <a:ext cx="7169085" cy="3970318"/>
          </a:xfrm>
          <a:prstGeom prst="rect">
            <a:avLst/>
          </a:prstGeom>
          <a:noFill/>
        </p:spPr>
        <p:txBody>
          <a:bodyPr wrap="square" rtlCol="0">
            <a:spAutoFit/>
          </a:bodyPr>
          <a:lstStyle/>
          <a:p>
            <a:pPr marL="285750" indent="-285750">
              <a:buFont typeface="Arial" panose="020B0604020202020204" pitchFamily="34" charset="0"/>
              <a:buChar char="•"/>
            </a:pPr>
            <a:r>
              <a:rPr lang="en-GB" dirty="0"/>
              <a:t>Last collection for hamper donations this Friday 18</a:t>
            </a:r>
            <a:r>
              <a:rPr lang="en-GB" baseline="30000" dirty="0"/>
              <a:t>th</a:t>
            </a:r>
            <a:r>
              <a:rPr lang="en-GB" dirty="0"/>
              <a:t> November 2022. Many thanks to those who have donated to the Christmas hamper and thank you to Karen Kemp who is collating the items and making up the hamper.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LOG back into Zoom if you do not have access to on deck and Gillian will give you video demonstration.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resend email and password setting.</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7305419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129B-B6E8-4110-A542-16D64C7FE8B9}"/>
              </a:ext>
            </a:extLst>
          </p:cNvPr>
          <p:cNvSpPr>
            <a:spLocks noGrp="1"/>
          </p:cNvSpPr>
          <p:nvPr>
            <p:ph type="title"/>
          </p:nvPr>
        </p:nvSpPr>
        <p:spPr/>
        <p:txBody>
          <a:bodyPr>
            <a:normAutofit fontScale="90000"/>
          </a:bodyPr>
          <a:lstStyle/>
          <a:p>
            <a:r>
              <a:rPr lang="en-GB" dirty="0">
                <a:solidFill>
                  <a:srgbClr val="FF0000"/>
                </a:solidFill>
              </a:rPr>
              <a:t>Update from Honorary President</a:t>
            </a:r>
          </a:p>
        </p:txBody>
      </p:sp>
      <p:sp>
        <p:nvSpPr>
          <p:cNvPr id="3" name="Content Placeholder 2">
            <a:extLst>
              <a:ext uri="{FF2B5EF4-FFF2-40B4-BE49-F238E27FC236}">
                <a16:creationId xmlns:a16="http://schemas.microsoft.com/office/drawing/2014/main" id="{9746CC14-CB7D-463C-9D55-A00E7ABE9135}"/>
              </a:ext>
            </a:extLst>
          </p:cNvPr>
          <p:cNvSpPr>
            <a:spLocks noGrp="1"/>
          </p:cNvSpPr>
          <p:nvPr>
            <p:ph idx="1"/>
          </p:nvPr>
        </p:nvSpPr>
        <p:spPr/>
        <p:txBody>
          <a:bodyPr>
            <a:normAutofit fontScale="62500" lnSpcReduction="20000"/>
          </a:bodyPr>
          <a:lstStyle/>
          <a:p>
            <a:pPr fontAlgn="base"/>
            <a:r>
              <a:rPr lang="en-US" dirty="0">
                <a:solidFill>
                  <a:srgbClr val="FF0000"/>
                </a:solidFill>
              </a:rPr>
              <a:t>I would wish to record my sincere thanks to all those involved in running the club, both on and off the poolside, ensuring our commitment to the Young People of today is alive and well.  I am a great supporter of the help the Club is providing to certain youngsters in the club and by all feedback, it is greatly appreciated. We must continue with this stream. </a:t>
            </a:r>
          </a:p>
          <a:p>
            <a:pPr fontAlgn="base"/>
            <a:r>
              <a:rPr lang="en-US" dirty="0">
                <a:solidFill>
                  <a:srgbClr val="FF0000"/>
                </a:solidFill>
              </a:rPr>
              <a:t>I have recently committed to supporting the Monday evening session and can say I am much invigorated by doing so, being able help Steve out and with </a:t>
            </a:r>
            <a:r>
              <a:rPr lang="en-US" dirty="0" err="1">
                <a:solidFill>
                  <a:srgbClr val="FF0000"/>
                </a:solidFill>
              </a:rPr>
              <a:t>Ceitidh's</a:t>
            </a:r>
            <a:r>
              <a:rPr lang="en-US" dirty="0">
                <a:solidFill>
                  <a:srgbClr val="FF0000"/>
                </a:solidFill>
              </a:rPr>
              <a:t> ever-presence, to take on the newly arrived Dolphins. I have little experience poolside of this level of development, so it is proving a massive learning process for me and </a:t>
            </a:r>
            <a:r>
              <a:rPr lang="en-US" dirty="0" err="1">
                <a:solidFill>
                  <a:srgbClr val="FF0000"/>
                </a:solidFill>
              </a:rPr>
              <a:t>Ceitidh's</a:t>
            </a:r>
            <a:r>
              <a:rPr lang="en-US" dirty="0">
                <a:solidFill>
                  <a:srgbClr val="FF0000"/>
                </a:solidFill>
              </a:rPr>
              <a:t> advice and help has been instrumental in our sessions and what current practice is. </a:t>
            </a:r>
          </a:p>
          <a:p>
            <a:pPr fontAlgn="base"/>
            <a:r>
              <a:rPr lang="en-US" dirty="0">
                <a:solidFill>
                  <a:srgbClr val="FF0000"/>
                </a:solidFill>
              </a:rPr>
              <a:t>I wish you well at the meeting and look forward to 2023, our 75th anniversary as a club</a:t>
            </a:r>
          </a:p>
          <a:p>
            <a:pPr fontAlgn="base"/>
            <a:endParaRPr lang="en-US" dirty="0">
              <a:solidFill>
                <a:srgbClr val="FF0000"/>
              </a:solidFill>
            </a:endParaRPr>
          </a:p>
          <a:p>
            <a:pPr marL="0" indent="0" fontAlgn="base">
              <a:buNone/>
            </a:pPr>
            <a:r>
              <a:rPr lang="en-US" dirty="0">
                <a:solidFill>
                  <a:srgbClr val="FF0000"/>
                </a:solidFill>
              </a:rPr>
              <a:t>Phil </a:t>
            </a:r>
            <a:r>
              <a:rPr lang="en-US" dirty="0" err="1">
                <a:solidFill>
                  <a:srgbClr val="FF0000"/>
                </a:solidFill>
              </a:rPr>
              <a:t>Smithard</a:t>
            </a:r>
            <a:endParaRPr lang="en-US" dirty="0">
              <a:solidFill>
                <a:srgbClr val="FF0000"/>
              </a:solidFill>
            </a:endParaRPr>
          </a:p>
          <a:p>
            <a:endParaRPr lang="en-GB" dirty="0">
              <a:solidFill>
                <a:srgbClr val="FF0000"/>
              </a:solidFill>
            </a:endParaRPr>
          </a:p>
        </p:txBody>
      </p:sp>
    </p:spTree>
    <p:extLst>
      <p:ext uri="{BB962C8B-B14F-4D97-AF65-F5344CB8AC3E}">
        <p14:creationId xmlns:p14="http://schemas.microsoft.com/office/powerpoint/2010/main" val="3994057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FDEA1D-10D8-4D2D-A081-7A3C295B9664}"/>
              </a:ext>
            </a:extLst>
          </p:cNvPr>
          <p:cNvSpPr>
            <a:spLocks noGrp="1"/>
          </p:cNvSpPr>
          <p:nvPr>
            <p:ph idx="1"/>
          </p:nvPr>
        </p:nvSpPr>
        <p:spPr/>
        <p:txBody>
          <a:bodyPr/>
          <a:lstStyle/>
          <a:p>
            <a:pPr marL="0" indent="0">
              <a:buNone/>
            </a:pPr>
            <a:r>
              <a:rPr lang="en-GB" dirty="0">
                <a:solidFill>
                  <a:srgbClr val="FF0000"/>
                </a:solidFill>
              </a:rPr>
              <a:t>Nicki Daw thanked Gillian Wilson for all her tireless work as President and said the Club is immensely lucky to have someone as dedicated and passionate as Gillian at the helm.  It would not be the dynamic Club that it is if it weren’t for Gillian’s energy and enthusiasm.</a:t>
            </a:r>
          </a:p>
        </p:txBody>
      </p:sp>
    </p:spTree>
    <p:extLst>
      <p:ext uri="{BB962C8B-B14F-4D97-AF65-F5344CB8AC3E}">
        <p14:creationId xmlns:p14="http://schemas.microsoft.com/office/powerpoint/2010/main" val="3426640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DFFA-A7C6-47A9-B73A-06E490DC96C0}"/>
              </a:ext>
            </a:extLst>
          </p:cNvPr>
          <p:cNvSpPr>
            <a:spLocks noGrp="1"/>
          </p:cNvSpPr>
          <p:nvPr>
            <p:ph type="title"/>
          </p:nvPr>
        </p:nvSpPr>
        <p:spPr/>
        <p:txBody>
          <a:bodyPr/>
          <a:lstStyle/>
          <a:p>
            <a:r>
              <a:rPr lang="en-GB"/>
              <a:t>CLOSE </a:t>
            </a:r>
          </a:p>
        </p:txBody>
      </p:sp>
      <p:sp>
        <p:nvSpPr>
          <p:cNvPr id="3" name="Content Placeholder 2">
            <a:extLst>
              <a:ext uri="{FF2B5EF4-FFF2-40B4-BE49-F238E27FC236}">
                <a16:creationId xmlns:a16="http://schemas.microsoft.com/office/drawing/2014/main" id="{BCD8E299-1C8A-44C6-81A6-EE963507F350}"/>
              </a:ext>
            </a:extLst>
          </p:cNvPr>
          <p:cNvSpPr>
            <a:spLocks noGrp="1"/>
          </p:cNvSpPr>
          <p:nvPr>
            <p:ph idx="1"/>
          </p:nvPr>
        </p:nvSpPr>
        <p:spPr/>
        <p:txBody>
          <a:bodyPr>
            <a:normAutofit/>
          </a:bodyPr>
          <a:lstStyle/>
          <a:p>
            <a:r>
              <a:rPr lang="en-GB" dirty="0"/>
              <a:t>Thank you to all of our speakers today</a:t>
            </a:r>
          </a:p>
          <a:p>
            <a:r>
              <a:rPr lang="en-GB" dirty="0"/>
              <a:t>Any further questions?</a:t>
            </a:r>
          </a:p>
          <a:p>
            <a:r>
              <a:rPr lang="en-GB" dirty="0"/>
              <a:t>Any additional business to raise?</a:t>
            </a:r>
          </a:p>
          <a:p>
            <a:r>
              <a:rPr lang="en-GB" dirty="0"/>
              <a:t>Minutes and DASC Club Development Plan will be circulated from today’s meeting.</a:t>
            </a:r>
          </a:p>
          <a:p>
            <a:r>
              <a:rPr lang="en-GB" dirty="0"/>
              <a:t>See you all in person at the Presentation Night on Friday 25</a:t>
            </a:r>
            <a:r>
              <a:rPr lang="en-GB" baseline="30000" dirty="0"/>
              <a:t>th</a:t>
            </a:r>
            <a:r>
              <a:rPr lang="en-GB" dirty="0"/>
              <a:t> November 2022.</a:t>
            </a:r>
          </a:p>
          <a:p>
            <a:endParaRPr lang="en-GB" dirty="0"/>
          </a:p>
        </p:txBody>
      </p:sp>
    </p:spTree>
    <p:extLst>
      <p:ext uri="{BB962C8B-B14F-4D97-AF65-F5344CB8AC3E}">
        <p14:creationId xmlns:p14="http://schemas.microsoft.com/office/powerpoint/2010/main" val="2069765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36794" y="1535301"/>
            <a:ext cx="8461552" cy="3477875"/>
          </a:xfrm>
          <a:prstGeom prst="rect">
            <a:avLst/>
          </a:prstGeom>
          <a:noFill/>
        </p:spPr>
        <p:txBody>
          <a:bodyPr wrap="square" rtlCol="0">
            <a:spAutoFit/>
          </a:bodyPr>
          <a:lstStyle/>
          <a:p>
            <a:pPr algn="ctr"/>
            <a:r>
              <a:rPr lang="en-GB" sz="4400" b="1">
                <a:solidFill>
                  <a:srgbClr val="002060"/>
                </a:solidFill>
              </a:rPr>
              <a:t>Thank you for your </a:t>
            </a:r>
          </a:p>
          <a:p>
            <a:pPr algn="ctr"/>
            <a:r>
              <a:rPr lang="en-GB" sz="4400" b="1">
                <a:solidFill>
                  <a:srgbClr val="002060"/>
                </a:solidFill>
              </a:rPr>
              <a:t>attendance at the AGM</a:t>
            </a:r>
          </a:p>
          <a:p>
            <a:pPr algn="ctr"/>
            <a:endParaRPr lang="en-GB" sz="4400" b="1">
              <a:solidFill>
                <a:srgbClr val="002060"/>
              </a:solidFill>
            </a:endParaRPr>
          </a:p>
          <a:p>
            <a:pPr algn="ctr"/>
            <a:r>
              <a:rPr lang="en-GB" sz="4400" b="1">
                <a:solidFill>
                  <a:srgbClr val="002060"/>
                </a:solidFill>
              </a:rPr>
              <a:t>Stay safe and well</a:t>
            </a:r>
          </a:p>
          <a:p>
            <a:endParaRPr lang="en-GB" altLang="en-US" sz="4400" b="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989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7D54-EE85-4915-A49C-E121939E6436}"/>
              </a:ext>
            </a:extLst>
          </p:cNvPr>
          <p:cNvSpPr>
            <a:spLocks noGrp="1"/>
          </p:cNvSpPr>
          <p:nvPr>
            <p:ph type="title"/>
          </p:nvPr>
        </p:nvSpPr>
        <p:spPr>
          <a:xfrm>
            <a:off x="457200" y="274637"/>
            <a:ext cx="8229600" cy="1968941"/>
          </a:xfrm>
        </p:spPr>
        <p:txBody>
          <a:bodyPr>
            <a:normAutofit fontScale="90000"/>
          </a:bodyPr>
          <a:lstStyle/>
          <a:p>
            <a:r>
              <a:rPr lang="en-GB" dirty="0">
                <a:solidFill>
                  <a:srgbClr val="FF0000"/>
                </a:solidFill>
              </a:rPr>
              <a:t>On Deck Walkthrough – Log Back IN to Zoom, any questions, examples of event acceptance etc..</a:t>
            </a:r>
          </a:p>
        </p:txBody>
      </p:sp>
      <p:sp>
        <p:nvSpPr>
          <p:cNvPr id="3" name="Content Placeholder 2">
            <a:extLst>
              <a:ext uri="{FF2B5EF4-FFF2-40B4-BE49-F238E27FC236}">
                <a16:creationId xmlns:a16="http://schemas.microsoft.com/office/drawing/2014/main" id="{F805C44A-A659-40CB-8D79-6F5BED45CB63}"/>
              </a:ext>
            </a:extLst>
          </p:cNvPr>
          <p:cNvSpPr>
            <a:spLocks noGrp="1"/>
          </p:cNvSpPr>
          <p:nvPr>
            <p:ph idx="1"/>
          </p:nvPr>
        </p:nvSpPr>
        <p:spPr>
          <a:xfrm>
            <a:off x="457200" y="2780907"/>
            <a:ext cx="8229600" cy="3345256"/>
          </a:xfrm>
        </p:spPr>
        <p:txBody>
          <a:bodyPr/>
          <a:lstStyle/>
          <a:p>
            <a:r>
              <a:rPr lang="en-GB" sz="1600" dirty="0">
                <a:solidFill>
                  <a:srgbClr val="FF0000"/>
                </a:solidFill>
              </a:rPr>
              <a:t>Gillian provided a live demonstration to show how to use On Deck effectively and where to find key information</a:t>
            </a:r>
          </a:p>
          <a:p>
            <a:r>
              <a:rPr lang="en-GB" sz="1600" dirty="0">
                <a:solidFill>
                  <a:srgbClr val="FF0000"/>
                </a:solidFill>
              </a:rPr>
              <a:t>We are aware </a:t>
            </a:r>
            <a:r>
              <a:rPr lang="en-GB" sz="1600" dirty="0" err="1">
                <a:solidFill>
                  <a:srgbClr val="FF0000"/>
                </a:solidFill>
              </a:rPr>
              <a:t>Teamfeed</a:t>
            </a:r>
            <a:r>
              <a:rPr lang="en-GB" sz="1600" dirty="0">
                <a:solidFill>
                  <a:srgbClr val="FF0000"/>
                </a:solidFill>
              </a:rPr>
              <a:t> sometimes drops from individual accounts, this is a glitch which is being worked on. Meantime logging out then back into </a:t>
            </a:r>
            <a:r>
              <a:rPr lang="en-GB" sz="1600" dirty="0" err="1">
                <a:solidFill>
                  <a:srgbClr val="FF0000"/>
                </a:solidFill>
              </a:rPr>
              <a:t>OnDeck</a:t>
            </a:r>
            <a:r>
              <a:rPr lang="en-GB" sz="1600" dirty="0">
                <a:solidFill>
                  <a:srgbClr val="FF0000"/>
                </a:solidFill>
              </a:rPr>
              <a:t> should fix the issue</a:t>
            </a:r>
          </a:p>
          <a:p>
            <a:r>
              <a:rPr lang="en-GB" sz="1600" dirty="0">
                <a:solidFill>
                  <a:srgbClr val="FF0000"/>
                </a:solidFill>
              </a:rPr>
              <a:t>Gillian advised how to “pin” an important announcement such as the link to the club website to the top of your </a:t>
            </a:r>
            <a:r>
              <a:rPr lang="en-GB" sz="1600" dirty="0" err="1">
                <a:solidFill>
                  <a:srgbClr val="FF0000"/>
                </a:solidFill>
              </a:rPr>
              <a:t>Teamfeed</a:t>
            </a:r>
            <a:r>
              <a:rPr lang="en-GB" sz="1600" dirty="0">
                <a:solidFill>
                  <a:srgbClr val="FF0000"/>
                </a:solidFill>
              </a:rPr>
              <a:t> for easy future access. This facility is personalised by the user</a:t>
            </a:r>
          </a:p>
          <a:p>
            <a:r>
              <a:rPr lang="en-GB" sz="1600" dirty="0">
                <a:solidFill>
                  <a:srgbClr val="FF0000"/>
                </a:solidFill>
              </a:rPr>
              <a:t>The management committee have a different view of </a:t>
            </a:r>
            <a:r>
              <a:rPr lang="en-GB" sz="1600" dirty="0" err="1">
                <a:solidFill>
                  <a:srgbClr val="FF0000"/>
                </a:solidFill>
              </a:rPr>
              <a:t>OnDeck</a:t>
            </a:r>
            <a:r>
              <a:rPr lang="en-GB" sz="1600" dirty="0">
                <a:solidFill>
                  <a:srgbClr val="FF0000"/>
                </a:solidFill>
              </a:rPr>
              <a:t> dependant on their role. It is really important for members to provide feedback re issues if they are having any as the committee may not know about or see the problem due to their individual settings.</a:t>
            </a:r>
          </a:p>
          <a:p>
            <a:endParaRPr lang="en-GB" sz="1600" dirty="0">
              <a:solidFill>
                <a:srgbClr val="FF0000"/>
              </a:solidFill>
            </a:endParaRPr>
          </a:p>
          <a:p>
            <a:pPr marL="0" indent="0">
              <a:buNone/>
            </a:pPr>
            <a:endParaRPr lang="en-GB" sz="1600" dirty="0">
              <a:solidFill>
                <a:srgbClr val="FF0000"/>
              </a:solidFill>
            </a:endParaRPr>
          </a:p>
          <a:p>
            <a:endParaRPr lang="en-GB" dirty="0"/>
          </a:p>
          <a:p>
            <a:endParaRPr lang="en-GB" dirty="0"/>
          </a:p>
        </p:txBody>
      </p:sp>
    </p:spTree>
    <p:extLst>
      <p:ext uri="{BB962C8B-B14F-4D97-AF65-F5344CB8AC3E}">
        <p14:creationId xmlns:p14="http://schemas.microsoft.com/office/powerpoint/2010/main" val="1107256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8E9F0E9-E50D-4C14-9BA0-B4D25F552459}"/>
              </a:ext>
            </a:extLst>
          </p:cNvPr>
          <p:cNvSpPr txBox="1">
            <a:spLocks noGrp="1"/>
          </p:cNvSpPr>
          <p:nvPr>
            <p:ph type="subTitle" idx="1"/>
          </p:nvPr>
        </p:nvSpPr>
        <p:spPr>
          <a:xfrm>
            <a:off x="395288" y="404813"/>
            <a:ext cx="8353425" cy="6286683"/>
          </a:xfrm>
          <a:prstGeom prst="rect">
            <a:avLst/>
          </a:prstGeom>
        </p:spPr>
        <p:txBody>
          <a:bodyPr vert="horz" lIns="91440" tIns="45720" rIns="91440" bIns="45720" rtlCol="0" anchor="t">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anose="020B0604020202020204" pitchFamily="34" charset="0"/>
              <a:buChar char="•"/>
            </a:pPr>
            <a:endParaRPr lang="en-GB" sz="2100" dirty="0">
              <a:solidFill>
                <a:srgbClr val="211452"/>
              </a:solidFill>
              <a:latin typeface="Arial" panose="020B0604020202020204" pitchFamily="34" charset="0"/>
              <a:cs typeface="Arial" panose="020B0604020202020204" pitchFamily="34" charset="0"/>
            </a:endParaRPr>
          </a:p>
          <a:p>
            <a:pPr marL="285750" indent="-285750" algn="l">
              <a:buFont typeface="Arial,Sans-Serif" panose="020B0604020202020204" pitchFamily="34" charset="0"/>
              <a:buChar char="•"/>
            </a:pPr>
            <a:r>
              <a:rPr lang="en-GB" sz="2100" dirty="0">
                <a:solidFill>
                  <a:srgbClr val="211452"/>
                </a:solidFill>
                <a:latin typeface="Arial"/>
                <a:cs typeface="Arial"/>
              </a:rPr>
              <a:t>Our Gold squad have been to Stirling University 50m pool and Royal Commonwealth Pool for a diving session. They really enjoyed both sessions and it is something we would like to continue for both the Silver and Gold squads to help their times in some of the distance events and is a different type of training. This was paid for from a ring fenced grant which we got prior to COVID for swimmer retention. Unfortunately there is a huge drop off in the sport at around the age of 14. </a:t>
            </a:r>
          </a:p>
          <a:p>
            <a:pPr marL="285750" indent="-285750" algn="l">
              <a:buFont typeface="Arial,Sans-Serif" panose="020B0604020202020204" pitchFamily="34" charset="0"/>
              <a:buChar char="•"/>
            </a:pPr>
            <a:endParaRPr lang="en-GB" sz="2100" dirty="0">
              <a:solidFill>
                <a:srgbClr val="211452"/>
              </a:solidFill>
              <a:latin typeface="Arial"/>
              <a:cs typeface="Arial"/>
            </a:endParaRPr>
          </a:p>
          <a:p>
            <a:pPr marL="285750" indent="-285750" algn="l">
              <a:buFont typeface="Arial,Sans-Serif" panose="020B0604020202020204" pitchFamily="34" charset="0"/>
              <a:buChar char="•"/>
            </a:pPr>
            <a:r>
              <a:rPr lang="en-GB" sz="2100" dirty="0">
                <a:solidFill>
                  <a:srgbClr val="211452"/>
                </a:solidFill>
                <a:latin typeface="Arial"/>
                <a:cs typeface="Arial"/>
              </a:rPr>
              <a:t>Going forward we are looking forward to having a SWIM SATURDAY once a month in a long course pool or at Michael Woods for some alternative training.   </a:t>
            </a:r>
            <a:endParaRPr lang="en-GB" sz="2100" dirty="0">
              <a:solidFill>
                <a:srgbClr val="211452"/>
              </a:solidFill>
              <a:latin typeface="Arial"/>
              <a:ea typeface="+mn-lt"/>
              <a:cs typeface="Arial"/>
            </a:endParaRPr>
          </a:p>
          <a:p>
            <a:pPr algn="l"/>
            <a:endParaRPr lang="en-GB" sz="2100" dirty="0">
              <a:solidFill>
                <a:srgbClr val="211452"/>
              </a:solidFill>
              <a:ea typeface="+mn-lt"/>
              <a:cs typeface="+mn-lt"/>
            </a:endParaRPr>
          </a:p>
          <a:p>
            <a:pPr marL="285750" indent="-285750" algn="l">
              <a:buFont typeface="Arial,Sans-Serif" panose="020B0604020202020204" pitchFamily="34" charset="0"/>
              <a:buChar char="•"/>
            </a:pPr>
            <a:r>
              <a:rPr lang="en-GB" sz="2100" dirty="0">
                <a:solidFill>
                  <a:srgbClr val="211452"/>
                </a:solidFill>
                <a:latin typeface="Arial"/>
                <a:cs typeface="Arial"/>
              </a:rPr>
              <a:t>I am very proud that we have continued to provide swimming opportunities for young carers (in conjunction with Fife Young Carers). This has been a vital source of respite for the young people.  </a:t>
            </a:r>
          </a:p>
          <a:p>
            <a:pPr marL="285750" indent="-285750" algn="l">
              <a:buFont typeface="Arial,Sans-Serif" panose="020B0604020202020204" pitchFamily="34" charset="0"/>
              <a:buChar char="•"/>
            </a:pPr>
            <a:endParaRPr lang="en-GB" sz="2100" dirty="0">
              <a:solidFill>
                <a:srgbClr val="211452"/>
              </a:solidFill>
              <a:latin typeface="Arial"/>
              <a:cs typeface="Arial"/>
            </a:endParaRPr>
          </a:p>
          <a:p>
            <a:pPr marL="285750" indent="-285750" algn="l">
              <a:buFont typeface="Arial,Sans-Serif" panose="020B0604020202020204" pitchFamily="34" charset="0"/>
              <a:buChar char="•"/>
            </a:pPr>
            <a:r>
              <a:rPr lang="en-GB" sz="2100" dirty="0">
                <a:solidFill>
                  <a:srgbClr val="211452"/>
                </a:solidFill>
                <a:latin typeface="Arial"/>
                <a:cs typeface="Arial"/>
              </a:rPr>
              <a:t>We have welcomed three Ukrainian boys into our club, and I hope they enjoy their swimming again and make some new friends.  </a:t>
            </a:r>
          </a:p>
          <a:p>
            <a:pPr algn="l"/>
            <a:endParaRPr lang="en-GB" sz="2100" dirty="0">
              <a:solidFill>
                <a:srgbClr val="211452"/>
              </a:solidFill>
              <a:latin typeface="Arial"/>
              <a:cs typeface="Arial"/>
            </a:endParaRPr>
          </a:p>
          <a:p>
            <a:pPr marL="285750" indent="-285750" algn="l">
              <a:buFont typeface="Arial,Sans-Serif" panose="020B0604020202020204" pitchFamily="34" charset="0"/>
              <a:buChar char="•"/>
            </a:pPr>
            <a:r>
              <a:rPr lang="en-GB" sz="2100" dirty="0">
                <a:solidFill>
                  <a:srgbClr val="211452"/>
                </a:solidFill>
                <a:latin typeface="Arial"/>
                <a:cs typeface="Arial"/>
              </a:rPr>
              <a:t>In addition to On Deck, after feedback received from parents/carers, we reopened a Facebook page to share information posted On Deck as well as a platform for parents/carers to comment on posts.</a:t>
            </a:r>
            <a:endParaRPr lang="en-GB" sz="2100" dirty="0">
              <a:solidFill>
                <a:srgbClr val="211452"/>
              </a:solidFill>
              <a:latin typeface="Arial"/>
              <a:ea typeface="+mn-lt"/>
              <a:cs typeface="Arial"/>
            </a:endParaRPr>
          </a:p>
          <a:p>
            <a:pPr algn="l"/>
            <a:endParaRPr lang="en-GB" sz="2100" dirty="0">
              <a:solidFill>
                <a:srgbClr val="211452"/>
              </a:solidFill>
              <a:ea typeface="+mn-lt"/>
              <a:cs typeface="+mn-lt"/>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algn="l"/>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algn="l"/>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algn="l"/>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2600" dirty="0">
              <a:solidFill>
                <a:srgbClr val="211452"/>
              </a:solidFill>
              <a:latin typeface="Arial" panose="020B0604020202020204" pitchFamily="34" charset="0"/>
              <a:cs typeface="Arial" panose="020B0604020202020204" pitchFamily="34" charset="0"/>
            </a:endParaRPr>
          </a:p>
          <a:p>
            <a:pPr algn="l"/>
            <a:endParaRPr lang="en-GB" sz="2600" dirty="0">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584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8E9F0E9-E50D-4C14-9BA0-B4D25F552459}"/>
              </a:ext>
            </a:extLst>
          </p:cNvPr>
          <p:cNvSpPr txBox="1">
            <a:spLocks noGrp="1"/>
          </p:cNvSpPr>
          <p:nvPr>
            <p:ph type="subTitle" idx="1"/>
          </p:nvPr>
        </p:nvSpPr>
        <p:spPr>
          <a:xfrm>
            <a:off x="395288" y="404813"/>
            <a:ext cx="8353425" cy="5175855"/>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1300" dirty="0">
              <a:solidFill>
                <a:srgbClr val="211452"/>
              </a:solidFill>
              <a:ea typeface="+mn-lt"/>
              <a:cs typeface="+mn-lt"/>
            </a:endParaRPr>
          </a:p>
          <a:p>
            <a:pPr marL="285750" indent="-285750" algn="l">
              <a:buFont typeface="Arial,Sans-Serif" panose="020B0604020202020204" pitchFamily="34" charset="0"/>
              <a:buChar char="•"/>
            </a:pPr>
            <a:r>
              <a:rPr lang="en-GB" sz="1800" dirty="0">
                <a:solidFill>
                  <a:srgbClr val="211452"/>
                </a:solidFill>
                <a:latin typeface="Arial"/>
                <a:cs typeface="Arial"/>
              </a:rPr>
              <a:t>I would also like to encourage new members to come forward and join the committee to help with the running of the club and bring new ideas to the table. The club simply cannot run without this support. We all have other commitments but when shared the tasks are not onerous. I would urge you to come forward and offer a small amount of your time. </a:t>
            </a:r>
          </a:p>
          <a:p>
            <a:pPr marL="285750" indent="-285750" algn="l">
              <a:buFont typeface="Arial,Sans-Serif" panose="020B0604020202020204" pitchFamily="34" charset="0"/>
              <a:buChar char="•"/>
            </a:pPr>
            <a:endParaRPr lang="en-GB" sz="1800" dirty="0">
              <a:solidFill>
                <a:srgbClr val="211452"/>
              </a:solidFill>
              <a:latin typeface="Arial"/>
              <a:ea typeface="+mn-lt"/>
              <a:cs typeface="Arial"/>
            </a:endParaRPr>
          </a:p>
          <a:p>
            <a:pPr marL="285750" indent="-285750" algn="l">
              <a:buFont typeface="Arial,Sans-Serif" panose="020B0604020202020204" pitchFamily="34" charset="0"/>
              <a:buChar char="•"/>
            </a:pPr>
            <a:r>
              <a:rPr lang="en-GB" sz="1800" dirty="0">
                <a:solidFill>
                  <a:srgbClr val="211452"/>
                </a:solidFill>
                <a:latin typeface="Arial"/>
                <a:ea typeface="+mn-lt"/>
                <a:cs typeface="Arial"/>
              </a:rPr>
              <a:t>If the Management Committee seems like too much please consider doing a job like running a weekly tuck shop at our club night or help for a one off event like the sprint gala so you have a date your job is done by. </a:t>
            </a:r>
            <a:endParaRPr lang="en-GB" sz="1800" dirty="0">
              <a:solidFill>
                <a:srgbClr val="211452"/>
              </a:solidFill>
              <a:ea typeface="+mn-lt"/>
              <a:cs typeface="+mn-lt"/>
            </a:endParaRPr>
          </a:p>
          <a:p>
            <a:pPr algn="l"/>
            <a:endParaRPr lang="en-GB" sz="1800" dirty="0">
              <a:solidFill>
                <a:srgbClr val="211452"/>
              </a:solidFill>
              <a:ea typeface="+mn-lt"/>
              <a:cs typeface="+mn-lt"/>
            </a:endParaRPr>
          </a:p>
          <a:p>
            <a:pPr marL="285750" indent="-285750" algn="l">
              <a:buFont typeface="Arial" panose="020B0604020202020204" pitchFamily="34" charset="0"/>
              <a:buChar char="•"/>
            </a:pPr>
            <a:r>
              <a:rPr lang="en-GB" sz="1800" dirty="0">
                <a:solidFill>
                  <a:srgbClr val="211452"/>
                </a:solidFill>
                <a:latin typeface="Arial"/>
                <a:cs typeface="Arial"/>
              </a:rPr>
              <a:t>As we move on the next screen shows attendances and apologies, this will be updated after the meeting and issued with the minutes.</a:t>
            </a:r>
          </a:p>
          <a:p>
            <a:pPr marL="285750" indent="-285750" algn="l">
              <a:buFont typeface="Arial" panose="020B0604020202020204" pitchFamily="34" charset="0"/>
              <a:buChar char="•"/>
            </a:pPr>
            <a:endParaRPr lang="en-GB" sz="1800" dirty="0">
              <a:solidFill>
                <a:srgbClr val="211452"/>
              </a:solidFill>
              <a:latin typeface="Arial"/>
              <a:cs typeface="Arial"/>
            </a:endParaRPr>
          </a:p>
          <a:p>
            <a:pPr marL="285750" indent="-285750" algn="l">
              <a:buFont typeface="Arial" panose="020B0604020202020204" pitchFamily="34" charset="0"/>
              <a:buChar char="•"/>
            </a:pPr>
            <a:r>
              <a:rPr lang="en-GB" sz="1800" dirty="0">
                <a:solidFill>
                  <a:srgbClr val="211452"/>
                </a:solidFill>
                <a:latin typeface="Arial"/>
                <a:cs typeface="Arial"/>
              </a:rPr>
              <a:t>2021 Minutes and 2022 AGM reports, along with supporting documents, were issued prior to this meeting. If you have not already done so I would urge you to read the documents which contain important Club information. </a:t>
            </a:r>
          </a:p>
          <a:p>
            <a:pPr marL="285750" indent="-285750" algn="l">
              <a:buFont typeface="Arial" panose="020B0604020202020204" pitchFamily="34" charset="0"/>
              <a:buChar char="•"/>
            </a:pPr>
            <a:endParaRPr lang="en-GB" sz="1800" dirty="0">
              <a:solidFill>
                <a:srgbClr val="211452"/>
              </a:solidFill>
              <a:latin typeface="Arial"/>
              <a:cs typeface="Arial"/>
            </a:endParaRPr>
          </a:p>
          <a:p>
            <a:pPr marL="285750" indent="-285750" algn="l">
              <a:buFont typeface="Arial" panose="020B0604020202020204" pitchFamily="34" charset="0"/>
              <a:buChar char="•"/>
            </a:pPr>
            <a:r>
              <a:rPr lang="en-GB" sz="1800" dirty="0">
                <a:solidFill>
                  <a:srgbClr val="211452"/>
                </a:solidFill>
                <a:latin typeface="Arial"/>
                <a:cs typeface="Arial"/>
              </a:rPr>
              <a:t>Thank you </a:t>
            </a:r>
          </a:p>
          <a:p>
            <a:pPr algn="l"/>
            <a:endParaRPr lang="en-GB" sz="1300" dirty="0">
              <a:solidFill>
                <a:srgbClr val="211452"/>
              </a:solidFill>
              <a:latin typeface="Arial"/>
              <a:cs typeface="Arial"/>
            </a:endParaRPr>
          </a:p>
          <a:p>
            <a:pPr algn="l"/>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algn="l"/>
            <a:r>
              <a:rPr lang="en-GB" sz="1300" dirty="0">
                <a:solidFill>
                  <a:srgbClr val="211452"/>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algn="l"/>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algn="l"/>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sz="1300" dirty="0">
              <a:solidFill>
                <a:srgbClr val="211452"/>
              </a:solidFill>
              <a:latin typeface="Arial" panose="020B0604020202020204" pitchFamily="34" charset="0"/>
              <a:cs typeface="Arial" panose="020B0604020202020204" pitchFamily="34" charset="0"/>
            </a:endParaRPr>
          </a:p>
          <a:p>
            <a:pPr algn="l"/>
            <a:endParaRPr lang="en-GB" sz="1300" dirty="0">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80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179512" y="2028258"/>
            <a:ext cx="8461552" cy="2308324"/>
          </a:xfrm>
          <a:prstGeom prst="rect">
            <a:avLst/>
          </a:prstGeom>
          <a:noFill/>
        </p:spPr>
        <p:txBody>
          <a:bodyPr wrap="square" rtlCol="0">
            <a:spAutoFit/>
          </a:bodyPr>
          <a:lstStyle/>
          <a:p>
            <a:endParaRPr lang="en-GB" altLang="en-US" sz="4400" b="1">
              <a:solidFill>
                <a:srgbClr val="211452"/>
              </a:solidFill>
              <a:latin typeface="Arial" panose="020B0604020202020204" pitchFamily="34" charset="0"/>
              <a:cs typeface="Arial" panose="020B0604020202020204" pitchFamily="34" charset="0"/>
            </a:endParaRPr>
          </a:p>
          <a:p>
            <a:r>
              <a:rPr lang="en-GB" altLang="en-US" sz="4400" b="1">
                <a:solidFill>
                  <a:srgbClr val="211452"/>
                </a:solidFill>
                <a:latin typeface="Arial" panose="020B0604020202020204" pitchFamily="34" charset="0"/>
                <a:cs typeface="Arial" panose="020B0604020202020204" pitchFamily="34" charset="0"/>
              </a:rPr>
              <a:t>Attendance &amp; Apologies</a:t>
            </a:r>
          </a:p>
          <a:p>
            <a:endParaRPr lang="en-GB" altLang="en-US" sz="4400" b="1">
              <a:solidFill>
                <a:srgbClr val="211452"/>
              </a:solidFill>
              <a:latin typeface="Arial" panose="020B0604020202020204" pitchFamily="34" charset="0"/>
              <a:cs typeface="Arial" panose="020B0604020202020204" pitchFamily="34" charset="0"/>
            </a:endParaRPr>
          </a:p>
          <a:p>
            <a:endParaRPr lang="en-GB" altLang="en-US" sz="12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15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D3325-46C8-4DB5-9C93-D8B69AD06B61}"/>
              </a:ext>
            </a:extLst>
          </p:cNvPr>
          <p:cNvSpPr>
            <a:spLocks noGrp="1"/>
          </p:cNvSpPr>
          <p:nvPr>
            <p:ph type="title"/>
          </p:nvPr>
        </p:nvSpPr>
        <p:spPr>
          <a:xfrm>
            <a:off x="457200" y="274638"/>
            <a:ext cx="8229600" cy="710645"/>
          </a:xfrm>
        </p:spPr>
        <p:txBody>
          <a:bodyPr>
            <a:normAutofit/>
          </a:bodyPr>
          <a:lstStyle/>
          <a:p>
            <a:r>
              <a:rPr lang="en-GB" sz="2800" b="1" u="sng"/>
              <a:t>AGM Register </a:t>
            </a:r>
          </a:p>
        </p:txBody>
      </p:sp>
      <p:sp>
        <p:nvSpPr>
          <p:cNvPr id="3" name="Content Placeholder 2">
            <a:extLst>
              <a:ext uri="{FF2B5EF4-FFF2-40B4-BE49-F238E27FC236}">
                <a16:creationId xmlns:a16="http://schemas.microsoft.com/office/drawing/2014/main" id="{3B15EEAD-DEE0-45F1-BEB7-6CBCCDD022BC}"/>
              </a:ext>
            </a:extLst>
          </p:cNvPr>
          <p:cNvSpPr>
            <a:spLocks noGrp="1"/>
          </p:cNvSpPr>
          <p:nvPr>
            <p:ph idx="1"/>
          </p:nvPr>
        </p:nvSpPr>
        <p:spPr>
          <a:xfrm>
            <a:off x="457200" y="985282"/>
            <a:ext cx="8229600" cy="5598079"/>
          </a:xfrm>
        </p:spPr>
        <p:txBody>
          <a:bodyPr>
            <a:normAutofit/>
          </a:bodyPr>
          <a:lstStyle/>
          <a:p>
            <a:pPr marL="0" indent="0">
              <a:buNone/>
            </a:pPr>
            <a:r>
              <a:rPr lang="en-GB" dirty="0"/>
              <a:t> </a:t>
            </a:r>
          </a:p>
        </p:txBody>
      </p:sp>
      <p:graphicFrame>
        <p:nvGraphicFramePr>
          <p:cNvPr id="8" name="Table 7">
            <a:extLst>
              <a:ext uri="{FF2B5EF4-FFF2-40B4-BE49-F238E27FC236}">
                <a16:creationId xmlns:a16="http://schemas.microsoft.com/office/drawing/2014/main" id="{E4200D36-F4AA-CB7A-09FB-8118C5922E16}"/>
              </a:ext>
            </a:extLst>
          </p:cNvPr>
          <p:cNvGraphicFramePr>
            <a:graphicFrameLocks noGrp="1"/>
          </p:cNvGraphicFramePr>
          <p:nvPr>
            <p:extLst>
              <p:ext uri="{D42A27DB-BD31-4B8C-83A1-F6EECF244321}">
                <p14:modId xmlns:p14="http://schemas.microsoft.com/office/powerpoint/2010/main" val="1967287271"/>
              </p:ext>
            </p:extLst>
          </p:nvPr>
        </p:nvGraphicFramePr>
        <p:xfrm>
          <a:off x="3415760" y="1173892"/>
          <a:ext cx="1624055" cy="2800350"/>
        </p:xfrm>
        <a:graphic>
          <a:graphicData uri="http://schemas.openxmlformats.org/drawingml/2006/table">
            <a:tbl>
              <a:tblPr firstRow="1" bandRow="1">
                <a:tableStyleId>{5C22544A-7EE6-4342-B048-85BDC9FD1C3A}</a:tableStyleId>
              </a:tblPr>
              <a:tblGrid>
                <a:gridCol w="1624055">
                  <a:extLst>
                    <a:ext uri="{9D8B030D-6E8A-4147-A177-3AD203B41FA5}">
                      <a16:colId xmlns:a16="http://schemas.microsoft.com/office/drawing/2014/main" val="2725950245"/>
                    </a:ext>
                  </a:extLst>
                </a:gridCol>
              </a:tblGrid>
              <a:tr h="200025">
                <a:tc>
                  <a:txBody>
                    <a:bodyPr/>
                    <a:lstStyle/>
                    <a:p>
                      <a:pPr lvl="0">
                        <a:buNone/>
                      </a:pPr>
                      <a:r>
                        <a:rPr lang="en-US" sz="1200">
                          <a:effectLst/>
                        </a:rPr>
                        <a:t>Apologies</a:t>
                      </a:r>
                    </a:p>
                  </a:txBody>
                  <a:tcPr marL="0" marR="0" marT="0" marB="0" anchor="ctr"/>
                </a:tc>
                <a:extLst>
                  <a:ext uri="{0D108BD9-81ED-4DB2-BD59-A6C34878D82A}">
                    <a16:rowId xmlns:a16="http://schemas.microsoft.com/office/drawing/2014/main" val="1861878921"/>
                  </a:ext>
                </a:extLst>
              </a:tr>
              <a:tr h="200025">
                <a:tc>
                  <a:txBody>
                    <a:bodyPr/>
                    <a:lstStyle/>
                    <a:p>
                      <a:r>
                        <a:rPr lang="en-US" sz="1200">
                          <a:effectLst/>
                        </a:rPr>
                        <a:t>The Barclays</a:t>
                      </a:r>
                    </a:p>
                  </a:txBody>
                  <a:tcPr marL="0" marR="0" marT="0" marB="0" anchor="ctr"/>
                </a:tc>
                <a:extLst>
                  <a:ext uri="{0D108BD9-81ED-4DB2-BD59-A6C34878D82A}">
                    <a16:rowId xmlns:a16="http://schemas.microsoft.com/office/drawing/2014/main" val="42148160"/>
                  </a:ext>
                </a:extLst>
              </a:tr>
              <a:tr h="200025">
                <a:tc>
                  <a:txBody>
                    <a:bodyPr/>
                    <a:lstStyle/>
                    <a:p>
                      <a:r>
                        <a:rPr lang="en-US" sz="1200" dirty="0">
                          <a:effectLst/>
                        </a:rPr>
                        <a:t>The </a:t>
                      </a:r>
                      <a:r>
                        <a:rPr lang="en-US" sz="1200" dirty="0" err="1">
                          <a:effectLst/>
                        </a:rPr>
                        <a:t>Fieldings</a:t>
                      </a:r>
                      <a:endParaRPr lang="en-US" sz="1200" dirty="0">
                        <a:effectLst/>
                      </a:endParaRPr>
                    </a:p>
                  </a:txBody>
                  <a:tcPr marL="0" marR="0" marT="0" marB="0" anchor="ctr"/>
                </a:tc>
                <a:extLst>
                  <a:ext uri="{0D108BD9-81ED-4DB2-BD59-A6C34878D82A}">
                    <a16:rowId xmlns:a16="http://schemas.microsoft.com/office/drawing/2014/main" val="68147352"/>
                  </a:ext>
                </a:extLst>
              </a:tr>
              <a:tr h="200025">
                <a:tc>
                  <a:txBody>
                    <a:bodyPr/>
                    <a:lstStyle/>
                    <a:p>
                      <a:r>
                        <a:rPr lang="en-US" sz="1200">
                          <a:effectLst/>
                        </a:rPr>
                        <a:t>The Forkers</a:t>
                      </a:r>
                    </a:p>
                  </a:txBody>
                  <a:tcPr marL="0" marR="0" marT="0" marB="0" anchor="ctr"/>
                </a:tc>
                <a:extLst>
                  <a:ext uri="{0D108BD9-81ED-4DB2-BD59-A6C34878D82A}">
                    <a16:rowId xmlns:a16="http://schemas.microsoft.com/office/drawing/2014/main" val="836372979"/>
                  </a:ext>
                </a:extLst>
              </a:tr>
              <a:tr h="200025">
                <a:tc>
                  <a:txBody>
                    <a:bodyPr/>
                    <a:lstStyle/>
                    <a:p>
                      <a:r>
                        <a:rPr lang="en-US" sz="1200">
                          <a:effectLst/>
                        </a:rPr>
                        <a:t>The </a:t>
                      </a:r>
                      <a:r>
                        <a:rPr lang="en-US" sz="1200" err="1">
                          <a:effectLst/>
                        </a:rPr>
                        <a:t>Gilchrists</a:t>
                      </a:r>
                    </a:p>
                  </a:txBody>
                  <a:tcPr marL="0" marR="0" marT="0" marB="0" anchor="ctr"/>
                </a:tc>
                <a:extLst>
                  <a:ext uri="{0D108BD9-81ED-4DB2-BD59-A6C34878D82A}">
                    <a16:rowId xmlns:a16="http://schemas.microsoft.com/office/drawing/2014/main" val="2979252361"/>
                  </a:ext>
                </a:extLst>
              </a:tr>
              <a:tr h="200025">
                <a:tc>
                  <a:txBody>
                    <a:bodyPr/>
                    <a:lstStyle/>
                    <a:p>
                      <a:r>
                        <a:rPr lang="en-US" sz="1200">
                          <a:effectLst/>
                        </a:rPr>
                        <a:t>The Martins</a:t>
                      </a:r>
                    </a:p>
                  </a:txBody>
                  <a:tcPr marL="0" marR="0" marT="0" marB="0" anchor="ctr"/>
                </a:tc>
                <a:extLst>
                  <a:ext uri="{0D108BD9-81ED-4DB2-BD59-A6C34878D82A}">
                    <a16:rowId xmlns:a16="http://schemas.microsoft.com/office/drawing/2014/main" val="4118697515"/>
                  </a:ext>
                </a:extLst>
              </a:tr>
              <a:tr h="200025">
                <a:tc>
                  <a:txBody>
                    <a:bodyPr/>
                    <a:lstStyle/>
                    <a:p>
                      <a:r>
                        <a:rPr lang="en-US" sz="1200">
                          <a:effectLst/>
                        </a:rPr>
                        <a:t>The </a:t>
                      </a:r>
                      <a:r>
                        <a:rPr lang="en-US" sz="1200" err="1">
                          <a:effectLst/>
                        </a:rPr>
                        <a:t>McGowans</a:t>
                      </a:r>
                    </a:p>
                  </a:txBody>
                  <a:tcPr marL="0" marR="0" marT="0" marB="0" anchor="ctr"/>
                </a:tc>
                <a:extLst>
                  <a:ext uri="{0D108BD9-81ED-4DB2-BD59-A6C34878D82A}">
                    <a16:rowId xmlns:a16="http://schemas.microsoft.com/office/drawing/2014/main" val="2369617789"/>
                  </a:ext>
                </a:extLst>
              </a:tr>
              <a:tr h="200025">
                <a:tc>
                  <a:txBody>
                    <a:bodyPr/>
                    <a:lstStyle/>
                    <a:p>
                      <a:r>
                        <a:rPr lang="en-US" sz="1200">
                          <a:effectLst/>
                        </a:rPr>
                        <a:t>Ritchie Metcalfe</a:t>
                      </a:r>
                    </a:p>
                  </a:txBody>
                  <a:tcPr marL="0" marR="0" marT="0" marB="0" anchor="ctr"/>
                </a:tc>
                <a:extLst>
                  <a:ext uri="{0D108BD9-81ED-4DB2-BD59-A6C34878D82A}">
                    <a16:rowId xmlns:a16="http://schemas.microsoft.com/office/drawing/2014/main" val="327634414"/>
                  </a:ext>
                </a:extLst>
              </a:tr>
              <a:tr h="200025">
                <a:tc>
                  <a:txBody>
                    <a:bodyPr/>
                    <a:lstStyle/>
                    <a:p>
                      <a:pPr lvl="0">
                        <a:buNone/>
                      </a:pPr>
                      <a:r>
                        <a:rPr lang="en-US" sz="1200" dirty="0">
                          <a:effectLst/>
                        </a:rPr>
                        <a:t>Ann Farrell</a:t>
                      </a:r>
                    </a:p>
                  </a:txBody>
                  <a:tcPr marL="0" marR="0" marT="0" marB="0" anchor="ctr"/>
                </a:tc>
                <a:extLst>
                  <a:ext uri="{0D108BD9-81ED-4DB2-BD59-A6C34878D82A}">
                    <a16:rowId xmlns:a16="http://schemas.microsoft.com/office/drawing/2014/main" val="415871113"/>
                  </a:ext>
                </a:extLst>
              </a:tr>
              <a:tr h="200025">
                <a:tc>
                  <a:txBody>
                    <a:bodyPr/>
                    <a:lstStyle/>
                    <a:p>
                      <a:pPr lvl="0">
                        <a:buNone/>
                      </a:pPr>
                      <a:r>
                        <a:rPr lang="en-US" sz="1200" dirty="0">
                          <a:effectLst/>
                        </a:rPr>
                        <a:t>Anita Jeffries</a:t>
                      </a:r>
                    </a:p>
                  </a:txBody>
                  <a:tcPr marL="0" marR="0" marT="0" marB="0" anchor="ctr"/>
                </a:tc>
                <a:extLst>
                  <a:ext uri="{0D108BD9-81ED-4DB2-BD59-A6C34878D82A}">
                    <a16:rowId xmlns:a16="http://schemas.microsoft.com/office/drawing/2014/main" val="1235563331"/>
                  </a:ext>
                </a:extLst>
              </a:tr>
              <a:tr h="200025">
                <a:tc>
                  <a:txBody>
                    <a:bodyPr/>
                    <a:lstStyle/>
                    <a:p>
                      <a:pPr lvl="0">
                        <a:buNone/>
                      </a:pPr>
                      <a:r>
                        <a:rPr lang="en-US" sz="1200" dirty="0">
                          <a:effectLst/>
                        </a:rPr>
                        <a:t>Phil </a:t>
                      </a:r>
                      <a:r>
                        <a:rPr lang="en-US" sz="1200" dirty="0" err="1">
                          <a:effectLst/>
                        </a:rPr>
                        <a:t>Smithard</a:t>
                      </a:r>
                      <a:endParaRPr lang="en-US" sz="1200" dirty="0">
                        <a:effectLst/>
                      </a:endParaRPr>
                    </a:p>
                  </a:txBody>
                  <a:tcPr marL="0" marR="0" marT="0" marB="0" anchor="ctr"/>
                </a:tc>
                <a:extLst>
                  <a:ext uri="{0D108BD9-81ED-4DB2-BD59-A6C34878D82A}">
                    <a16:rowId xmlns:a16="http://schemas.microsoft.com/office/drawing/2014/main" val="3293850683"/>
                  </a:ext>
                </a:extLst>
              </a:tr>
              <a:tr h="200025">
                <a:tc>
                  <a:txBody>
                    <a:bodyPr/>
                    <a:lstStyle/>
                    <a:p>
                      <a:r>
                        <a:rPr lang="en-US" sz="1200" dirty="0">
                          <a:effectLst/>
                        </a:rPr>
                        <a:t>Amanda </a:t>
                      </a:r>
                      <a:r>
                        <a:rPr lang="en-US" sz="1200" dirty="0" err="1">
                          <a:effectLst/>
                        </a:rPr>
                        <a:t>McLuckie</a:t>
                      </a:r>
                      <a:endParaRPr lang="en-US" sz="1200" dirty="0">
                        <a:effectLst/>
                      </a:endParaRPr>
                    </a:p>
                  </a:txBody>
                  <a:tcPr marL="0" marR="0" marT="0" marB="0" anchor="ctr"/>
                </a:tc>
                <a:extLst>
                  <a:ext uri="{0D108BD9-81ED-4DB2-BD59-A6C34878D82A}">
                    <a16:rowId xmlns:a16="http://schemas.microsoft.com/office/drawing/2014/main" val="1348897858"/>
                  </a:ext>
                </a:extLst>
              </a:tr>
              <a:tr h="200025">
                <a:tc>
                  <a:txBody>
                    <a:bodyPr/>
                    <a:lstStyle/>
                    <a:p>
                      <a:r>
                        <a:rPr lang="en-US" sz="1200" dirty="0">
                          <a:effectLst/>
                        </a:rPr>
                        <a:t>Kate Hogarth</a:t>
                      </a:r>
                    </a:p>
                  </a:txBody>
                  <a:tcPr marL="0" marR="0" marT="0" marB="0" anchor="ctr"/>
                </a:tc>
                <a:extLst>
                  <a:ext uri="{0D108BD9-81ED-4DB2-BD59-A6C34878D82A}">
                    <a16:rowId xmlns:a16="http://schemas.microsoft.com/office/drawing/2014/main" val="3963496616"/>
                  </a:ext>
                </a:extLst>
              </a:tr>
              <a:tr h="200025">
                <a:tc>
                  <a:txBody>
                    <a:bodyPr/>
                    <a:lstStyle/>
                    <a:p>
                      <a:r>
                        <a:rPr lang="en-US" sz="1200" dirty="0">
                          <a:effectLst/>
                        </a:rPr>
                        <a:t>Penny Wadham</a:t>
                      </a:r>
                    </a:p>
                  </a:txBody>
                  <a:tcPr marL="0" marR="0" marT="0" marB="0" anchor="ctr"/>
                </a:tc>
                <a:extLst>
                  <a:ext uri="{0D108BD9-81ED-4DB2-BD59-A6C34878D82A}">
                    <a16:rowId xmlns:a16="http://schemas.microsoft.com/office/drawing/2014/main" val="4008522710"/>
                  </a:ext>
                </a:extLst>
              </a:tr>
            </a:tbl>
          </a:graphicData>
        </a:graphic>
      </p:graphicFrame>
      <p:sp>
        <p:nvSpPr>
          <p:cNvPr id="10" name="TextBox 9">
            <a:extLst>
              <a:ext uri="{FF2B5EF4-FFF2-40B4-BE49-F238E27FC236}">
                <a16:creationId xmlns:a16="http://schemas.microsoft.com/office/drawing/2014/main" id="{FC705943-BBD5-89A1-2E0B-560C4F06F48E}"/>
              </a:ext>
            </a:extLst>
          </p:cNvPr>
          <p:cNvSpPr txBox="1"/>
          <p:nvPr/>
        </p:nvSpPr>
        <p:spPr>
          <a:xfrm>
            <a:off x="6281960" y="1020590"/>
            <a:ext cx="2714110"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cs typeface="Arial"/>
              </a:rPr>
              <a:t>Undeclared</a:t>
            </a:r>
            <a:r>
              <a:rPr lang="en-US" sz="800" b="1" u="sng" dirty="0">
                <a:cs typeface="Arial"/>
              </a:rPr>
              <a:t>: </a:t>
            </a:r>
          </a:p>
          <a:p>
            <a:r>
              <a:rPr lang="en-US" sz="1200" dirty="0">
                <a:cs typeface="Arial"/>
              </a:rPr>
              <a:t>Cuddy – Bronze Dev</a:t>
            </a:r>
          </a:p>
          <a:p>
            <a:r>
              <a:rPr lang="en-US" sz="1200" dirty="0">
                <a:cs typeface="Arial"/>
              </a:rPr>
              <a:t>Denholm – Dolphins &amp; Bronze Dev </a:t>
            </a:r>
          </a:p>
          <a:p>
            <a:r>
              <a:rPr lang="en-US" sz="1200" dirty="0">
                <a:cs typeface="Arial"/>
              </a:rPr>
              <a:t>Donnelly – Dolphins</a:t>
            </a:r>
          </a:p>
          <a:p>
            <a:r>
              <a:rPr lang="en-US" sz="1200" dirty="0">
                <a:cs typeface="Arial"/>
              </a:rPr>
              <a:t>Drummond – Bronze</a:t>
            </a:r>
          </a:p>
          <a:p>
            <a:r>
              <a:rPr lang="en-US" sz="1200" dirty="0">
                <a:cs typeface="Arial"/>
              </a:rPr>
              <a:t>Gilfillan – Bronze Dev</a:t>
            </a:r>
          </a:p>
          <a:p>
            <a:r>
              <a:rPr lang="en-US" sz="1200" dirty="0">
                <a:cs typeface="Arial"/>
              </a:rPr>
              <a:t>Glass – Silver</a:t>
            </a:r>
          </a:p>
          <a:p>
            <a:r>
              <a:rPr lang="en-US" sz="1200" dirty="0">
                <a:cs typeface="Arial"/>
              </a:rPr>
              <a:t>Halliday – Bronze Dev</a:t>
            </a:r>
          </a:p>
          <a:p>
            <a:r>
              <a:rPr lang="en-US" sz="1200" dirty="0">
                <a:cs typeface="Arial"/>
              </a:rPr>
              <a:t>Hamilton – Masters</a:t>
            </a:r>
          </a:p>
          <a:p>
            <a:r>
              <a:rPr lang="en-US" sz="1200" dirty="0">
                <a:cs typeface="Arial"/>
              </a:rPr>
              <a:t>Hunt – Dolphins &amp; Bronze Dev</a:t>
            </a:r>
          </a:p>
          <a:p>
            <a:r>
              <a:rPr lang="en-US" sz="1200" dirty="0">
                <a:cs typeface="Arial"/>
              </a:rPr>
              <a:t>Hunter – Silver Dev</a:t>
            </a:r>
          </a:p>
          <a:p>
            <a:r>
              <a:rPr lang="en-US" sz="1200" dirty="0">
                <a:cs typeface="Arial"/>
              </a:rPr>
              <a:t>Innes – Silver Dev</a:t>
            </a:r>
          </a:p>
          <a:p>
            <a:r>
              <a:rPr lang="en-US" sz="1200" dirty="0">
                <a:cs typeface="Arial"/>
              </a:rPr>
              <a:t>Jobson – Silver Dev</a:t>
            </a:r>
          </a:p>
          <a:p>
            <a:r>
              <a:rPr lang="en-US" sz="1200" dirty="0">
                <a:cs typeface="Arial"/>
              </a:rPr>
              <a:t>Lowe – Dolphins</a:t>
            </a:r>
          </a:p>
          <a:p>
            <a:r>
              <a:rPr lang="en-US" sz="1200" dirty="0">
                <a:cs typeface="Arial"/>
              </a:rPr>
              <a:t>Maison – Dolphins</a:t>
            </a:r>
          </a:p>
          <a:p>
            <a:r>
              <a:rPr lang="en-US" sz="1200" dirty="0">
                <a:cs typeface="Arial"/>
              </a:rPr>
              <a:t>Miller-Duff – Dolphins</a:t>
            </a:r>
          </a:p>
          <a:p>
            <a:r>
              <a:rPr lang="en-US" sz="1200" dirty="0">
                <a:cs typeface="Arial"/>
              </a:rPr>
              <a:t>Mitchell-Henry – Gold</a:t>
            </a:r>
          </a:p>
          <a:p>
            <a:r>
              <a:rPr lang="en-US" sz="1200" dirty="0">
                <a:cs typeface="Arial"/>
              </a:rPr>
              <a:t>Reid – Dolphins</a:t>
            </a:r>
          </a:p>
          <a:p>
            <a:r>
              <a:rPr lang="en-US" sz="1200" dirty="0">
                <a:cs typeface="Arial"/>
              </a:rPr>
              <a:t>Rennie – Bronze Dev</a:t>
            </a:r>
          </a:p>
          <a:p>
            <a:r>
              <a:rPr lang="en-US" sz="1200" dirty="0">
                <a:cs typeface="Arial"/>
              </a:rPr>
              <a:t>Robertson – Bronze</a:t>
            </a:r>
          </a:p>
          <a:p>
            <a:r>
              <a:rPr lang="en-US" sz="1200" dirty="0">
                <a:cs typeface="Arial"/>
              </a:rPr>
              <a:t>Ryan – Dolphins &amp; Bronze Dev</a:t>
            </a:r>
          </a:p>
          <a:p>
            <a:r>
              <a:rPr lang="en-US" sz="1200" dirty="0" err="1">
                <a:cs typeface="Arial"/>
              </a:rPr>
              <a:t>Sanroman</a:t>
            </a:r>
            <a:r>
              <a:rPr lang="en-US" sz="1200" dirty="0">
                <a:cs typeface="Arial"/>
              </a:rPr>
              <a:t> – Dolphins</a:t>
            </a:r>
          </a:p>
          <a:p>
            <a:r>
              <a:rPr lang="en-US" sz="1200" dirty="0">
                <a:cs typeface="Arial"/>
              </a:rPr>
              <a:t>Smith – Silver</a:t>
            </a:r>
          </a:p>
          <a:p>
            <a:r>
              <a:rPr lang="en-US" sz="1200" dirty="0">
                <a:cs typeface="Arial"/>
              </a:rPr>
              <a:t>Sneddon – Bronze Dev</a:t>
            </a:r>
          </a:p>
          <a:p>
            <a:r>
              <a:rPr lang="en-US" sz="1200" dirty="0">
                <a:cs typeface="Arial"/>
              </a:rPr>
              <a:t>Still – Silver Dev</a:t>
            </a:r>
          </a:p>
          <a:p>
            <a:r>
              <a:rPr lang="en-US" sz="1200" dirty="0">
                <a:cs typeface="Arial"/>
              </a:rPr>
              <a:t>Tate – Masters</a:t>
            </a:r>
          </a:p>
          <a:p>
            <a:r>
              <a:rPr lang="en-US" sz="1200" dirty="0">
                <a:cs typeface="Arial"/>
              </a:rPr>
              <a:t>Thomson – Gold</a:t>
            </a:r>
          </a:p>
          <a:p>
            <a:r>
              <a:rPr lang="en-US" sz="1200" dirty="0" err="1">
                <a:cs typeface="Arial"/>
              </a:rPr>
              <a:t>Tsirogianni</a:t>
            </a:r>
            <a:r>
              <a:rPr lang="en-US" sz="1200" dirty="0">
                <a:cs typeface="Arial"/>
              </a:rPr>
              <a:t> – Gold</a:t>
            </a:r>
          </a:p>
          <a:p>
            <a:r>
              <a:rPr lang="en-US" sz="1200" dirty="0">
                <a:cs typeface="Arial"/>
              </a:rPr>
              <a:t>Webster – Bronze Dev &amp; Silver Dev</a:t>
            </a:r>
          </a:p>
          <a:p>
            <a:endParaRPr lang="en-US" dirty="0"/>
          </a:p>
        </p:txBody>
      </p:sp>
      <p:graphicFrame>
        <p:nvGraphicFramePr>
          <p:cNvPr id="9" name="Table 8">
            <a:extLst>
              <a:ext uri="{FF2B5EF4-FFF2-40B4-BE49-F238E27FC236}">
                <a16:creationId xmlns:a16="http://schemas.microsoft.com/office/drawing/2014/main" id="{1788F54C-8F45-4241-9C91-A658C35F44E6}"/>
              </a:ext>
            </a:extLst>
          </p:cNvPr>
          <p:cNvGraphicFramePr>
            <a:graphicFrameLocks noGrp="1"/>
          </p:cNvGraphicFramePr>
          <p:nvPr>
            <p:extLst>
              <p:ext uri="{D42A27DB-BD31-4B8C-83A1-F6EECF244321}">
                <p14:modId xmlns:p14="http://schemas.microsoft.com/office/powerpoint/2010/main" val="2088253749"/>
              </p:ext>
            </p:extLst>
          </p:nvPr>
        </p:nvGraphicFramePr>
        <p:xfrm>
          <a:off x="467791" y="1200371"/>
          <a:ext cx="1624055" cy="4649436"/>
        </p:xfrm>
        <a:graphic>
          <a:graphicData uri="http://schemas.openxmlformats.org/drawingml/2006/table">
            <a:tbl>
              <a:tblPr firstRow="1" bandRow="1">
                <a:tableStyleId>{5C22544A-7EE6-4342-B048-85BDC9FD1C3A}</a:tableStyleId>
              </a:tblPr>
              <a:tblGrid>
                <a:gridCol w="1624055">
                  <a:extLst>
                    <a:ext uri="{9D8B030D-6E8A-4147-A177-3AD203B41FA5}">
                      <a16:colId xmlns:a16="http://schemas.microsoft.com/office/drawing/2014/main" val="2725950245"/>
                    </a:ext>
                  </a:extLst>
                </a:gridCol>
              </a:tblGrid>
              <a:tr h="199271">
                <a:tc>
                  <a:txBody>
                    <a:bodyPr/>
                    <a:lstStyle/>
                    <a:p>
                      <a:pPr lvl="0">
                        <a:buNone/>
                      </a:pPr>
                      <a:r>
                        <a:rPr lang="en-US" sz="1200">
                          <a:effectLst/>
                        </a:rPr>
                        <a:t>Those attending</a:t>
                      </a:r>
                    </a:p>
                  </a:txBody>
                  <a:tcPr marL="0" marR="0" marT="0" marB="0" anchor="ctr"/>
                </a:tc>
                <a:extLst>
                  <a:ext uri="{0D108BD9-81ED-4DB2-BD59-A6C34878D82A}">
                    <a16:rowId xmlns:a16="http://schemas.microsoft.com/office/drawing/2014/main" val="1861878921"/>
                  </a:ext>
                </a:extLst>
              </a:tr>
              <a:tr h="199271">
                <a:tc>
                  <a:txBody>
                    <a:bodyPr/>
                    <a:lstStyle/>
                    <a:p>
                      <a:r>
                        <a:rPr lang="en-US" sz="1200">
                          <a:effectLst/>
                        </a:rPr>
                        <a:t>Matthew Bond</a:t>
                      </a:r>
                    </a:p>
                  </a:txBody>
                  <a:tcPr marL="0" marR="0" marT="0" marB="0" anchor="ctr"/>
                </a:tc>
                <a:extLst>
                  <a:ext uri="{0D108BD9-81ED-4DB2-BD59-A6C34878D82A}">
                    <a16:rowId xmlns:a16="http://schemas.microsoft.com/office/drawing/2014/main" val="42148160"/>
                  </a:ext>
                </a:extLst>
              </a:tr>
              <a:tr h="199271">
                <a:tc>
                  <a:txBody>
                    <a:bodyPr/>
                    <a:lstStyle/>
                    <a:p>
                      <a:r>
                        <a:rPr lang="en-US" sz="1200" dirty="0">
                          <a:effectLst/>
                        </a:rPr>
                        <a:t>Nicki Daw</a:t>
                      </a:r>
                    </a:p>
                  </a:txBody>
                  <a:tcPr marL="0" marR="0" marT="0" marB="0" anchor="ctr"/>
                </a:tc>
                <a:extLst>
                  <a:ext uri="{0D108BD9-81ED-4DB2-BD59-A6C34878D82A}">
                    <a16:rowId xmlns:a16="http://schemas.microsoft.com/office/drawing/2014/main" val="68147352"/>
                  </a:ext>
                </a:extLst>
              </a:tr>
              <a:tr h="199271">
                <a:tc>
                  <a:txBody>
                    <a:bodyPr/>
                    <a:lstStyle/>
                    <a:p>
                      <a:r>
                        <a:rPr lang="en-US" sz="1200" dirty="0">
                          <a:effectLst/>
                        </a:rPr>
                        <a:t>Andrew &amp; Caron </a:t>
                      </a:r>
                      <a:r>
                        <a:rPr lang="en-US" sz="1200" dirty="0" err="1">
                          <a:effectLst/>
                        </a:rPr>
                        <a:t>Aird</a:t>
                      </a:r>
                      <a:endParaRPr lang="en-US" sz="1200" dirty="0">
                        <a:effectLst/>
                      </a:endParaRPr>
                    </a:p>
                  </a:txBody>
                  <a:tcPr marL="0" marR="0" marT="0" marB="0" anchor="ctr"/>
                </a:tc>
                <a:extLst>
                  <a:ext uri="{0D108BD9-81ED-4DB2-BD59-A6C34878D82A}">
                    <a16:rowId xmlns:a16="http://schemas.microsoft.com/office/drawing/2014/main" val="836372979"/>
                  </a:ext>
                </a:extLst>
              </a:tr>
              <a:tr h="199271">
                <a:tc>
                  <a:txBody>
                    <a:bodyPr/>
                    <a:lstStyle/>
                    <a:p>
                      <a:r>
                        <a:rPr lang="en-US" sz="1200" dirty="0">
                          <a:effectLst/>
                        </a:rPr>
                        <a:t>Leanne Farah</a:t>
                      </a:r>
                    </a:p>
                  </a:txBody>
                  <a:tcPr marL="0" marR="0" marT="0" marB="0" anchor="ctr"/>
                </a:tc>
                <a:extLst>
                  <a:ext uri="{0D108BD9-81ED-4DB2-BD59-A6C34878D82A}">
                    <a16:rowId xmlns:a16="http://schemas.microsoft.com/office/drawing/2014/main" val="2979252361"/>
                  </a:ext>
                </a:extLst>
              </a:tr>
              <a:tr h="199271">
                <a:tc>
                  <a:txBody>
                    <a:bodyPr/>
                    <a:lstStyle/>
                    <a:p>
                      <a:r>
                        <a:rPr lang="en-US" sz="1200" dirty="0">
                          <a:effectLst/>
                        </a:rPr>
                        <a:t>John Norrie</a:t>
                      </a:r>
                    </a:p>
                  </a:txBody>
                  <a:tcPr marL="0" marR="0" marT="0" marB="0" anchor="ctr"/>
                </a:tc>
                <a:extLst>
                  <a:ext uri="{0D108BD9-81ED-4DB2-BD59-A6C34878D82A}">
                    <a16:rowId xmlns:a16="http://schemas.microsoft.com/office/drawing/2014/main" val="2922263417"/>
                  </a:ext>
                </a:extLst>
              </a:tr>
              <a:tr h="199271">
                <a:tc>
                  <a:txBody>
                    <a:bodyPr/>
                    <a:lstStyle/>
                    <a:p>
                      <a:r>
                        <a:rPr lang="en-US" sz="1200" dirty="0">
                          <a:effectLst/>
                        </a:rPr>
                        <a:t>Linda Fletcher</a:t>
                      </a:r>
                    </a:p>
                  </a:txBody>
                  <a:tcPr marL="0" marR="0" marT="0" marB="0" anchor="ctr"/>
                </a:tc>
                <a:extLst>
                  <a:ext uri="{0D108BD9-81ED-4DB2-BD59-A6C34878D82A}">
                    <a16:rowId xmlns:a16="http://schemas.microsoft.com/office/drawing/2014/main" val="4118697515"/>
                  </a:ext>
                </a:extLst>
              </a:tr>
              <a:tr h="199271">
                <a:tc>
                  <a:txBody>
                    <a:bodyPr/>
                    <a:lstStyle/>
                    <a:p>
                      <a:r>
                        <a:rPr lang="en-US" sz="1200" dirty="0">
                          <a:effectLst/>
                        </a:rPr>
                        <a:t>Gareth </a:t>
                      </a:r>
                      <a:r>
                        <a:rPr lang="en-US" sz="1200" dirty="0" err="1">
                          <a:effectLst/>
                        </a:rPr>
                        <a:t>Hewie</a:t>
                      </a:r>
                      <a:endParaRPr lang="en-US" sz="1200" dirty="0">
                        <a:effectLst/>
                      </a:endParaRPr>
                    </a:p>
                  </a:txBody>
                  <a:tcPr marL="0" marR="0" marT="0" marB="0" anchor="ctr"/>
                </a:tc>
                <a:extLst>
                  <a:ext uri="{0D108BD9-81ED-4DB2-BD59-A6C34878D82A}">
                    <a16:rowId xmlns:a16="http://schemas.microsoft.com/office/drawing/2014/main" val="327634414"/>
                  </a:ext>
                </a:extLst>
              </a:tr>
              <a:tr h="199271">
                <a:tc>
                  <a:txBody>
                    <a:bodyPr/>
                    <a:lstStyle/>
                    <a:p>
                      <a:r>
                        <a:rPr lang="en-US" sz="1200" dirty="0" err="1">
                          <a:effectLst/>
                        </a:rPr>
                        <a:t>Mairi</a:t>
                      </a:r>
                      <a:r>
                        <a:rPr lang="en-US" sz="1200" dirty="0">
                          <a:effectLst/>
                        </a:rPr>
                        <a:t> </a:t>
                      </a:r>
                      <a:r>
                        <a:rPr lang="en-US" sz="1200" dirty="0" err="1">
                          <a:effectLst/>
                        </a:rPr>
                        <a:t>Jiminez</a:t>
                      </a:r>
                      <a:endParaRPr lang="en-US" sz="1200" dirty="0">
                        <a:effectLst/>
                      </a:endParaRPr>
                    </a:p>
                  </a:txBody>
                  <a:tcPr marL="0" marR="0" marT="0" marB="0" anchor="ctr"/>
                </a:tc>
                <a:extLst>
                  <a:ext uri="{0D108BD9-81ED-4DB2-BD59-A6C34878D82A}">
                    <a16:rowId xmlns:a16="http://schemas.microsoft.com/office/drawing/2014/main" val="2402744043"/>
                  </a:ext>
                </a:extLst>
              </a:tr>
              <a:tr h="199271">
                <a:tc>
                  <a:txBody>
                    <a:bodyPr/>
                    <a:lstStyle/>
                    <a:p>
                      <a:r>
                        <a:rPr lang="en-US" sz="1200">
                          <a:effectLst/>
                        </a:rPr>
                        <a:t>Karen Kemp</a:t>
                      </a:r>
                    </a:p>
                  </a:txBody>
                  <a:tcPr marL="0" marR="0" marT="0" marB="0" anchor="ctr"/>
                </a:tc>
                <a:extLst>
                  <a:ext uri="{0D108BD9-81ED-4DB2-BD59-A6C34878D82A}">
                    <a16:rowId xmlns:a16="http://schemas.microsoft.com/office/drawing/2014/main" val="4154535968"/>
                  </a:ext>
                </a:extLst>
              </a:tr>
              <a:tr h="199271">
                <a:tc>
                  <a:txBody>
                    <a:bodyPr/>
                    <a:lstStyle/>
                    <a:p>
                      <a:r>
                        <a:rPr lang="en-US" sz="1200">
                          <a:effectLst/>
                        </a:rPr>
                        <a:t>Ruth </a:t>
                      </a:r>
                      <a:r>
                        <a:rPr lang="en-US" sz="1200" err="1">
                          <a:effectLst/>
                        </a:rPr>
                        <a:t>Lockier</a:t>
                      </a:r>
                      <a:r>
                        <a:rPr lang="en-US" sz="1200">
                          <a:effectLst/>
                        </a:rPr>
                        <a:t> </a:t>
                      </a:r>
                    </a:p>
                  </a:txBody>
                  <a:tcPr marL="0" marR="0" marT="0" marB="0" anchor="ctr"/>
                </a:tc>
                <a:extLst>
                  <a:ext uri="{0D108BD9-81ED-4DB2-BD59-A6C34878D82A}">
                    <a16:rowId xmlns:a16="http://schemas.microsoft.com/office/drawing/2014/main" val="521565807"/>
                  </a:ext>
                </a:extLst>
              </a:tr>
              <a:tr h="199271">
                <a:tc>
                  <a:txBody>
                    <a:bodyPr/>
                    <a:lstStyle/>
                    <a:p>
                      <a:r>
                        <a:rPr lang="en-US" sz="1200" dirty="0">
                          <a:effectLst/>
                        </a:rPr>
                        <a:t>Suzi Miller</a:t>
                      </a:r>
                    </a:p>
                  </a:txBody>
                  <a:tcPr marL="0" marR="0" marT="0" marB="0" anchor="ctr"/>
                </a:tc>
                <a:extLst>
                  <a:ext uri="{0D108BD9-81ED-4DB2-BD59-A6C34878D82A}">
                    <a16:rowId xmlns:a16="http://schemas.microsoft.com/office/drawing/2014/main" val="3117745152"/>
                  </a:ext>
                </a:extLst>
              </a:tr>
              <a:tr h="265474">
                <a:tc>
                  <a:txBody>
                    <a:bodyPr/>
                    <a:lstStyle/>
                    <a:p>
                      <a:r>
                        <a:rPr lang="en-US" sz="1200">
                          <a:effectLst/>
                        </a:rPr>
                        <a:t>Debbie Moss</a:t>
                      </a:r>
                    </a:p>
                  </a:txBody>
                  <a:tcPr marL="0" marR="0" marT="0" marB="0" anchor="ctr"/>
                </a:tc>
                <a:extLst>
                  <a:ext uri="{0D108BD9-81ED-4DB2-BD59-A6C34878D82A}">
                    <a16:rowId xmlns:a16="http://schemas.microsoft.com/office/drawing/2014/main" val="12961585"/>
                  </a:ext>
                </a:extLst>
              </a:tr>
              <a:tr h="199271">
                <a:tc>
                  <a:txBody>
                    <a:bodyPr/>
                    <a:lstStyle/>
                    <a:p>
                      <a:r>
                        <a:rPr lang="en-US" sz="1200" dirty="0">
                          <a:effectLst/>
                        </a:rPr>
                        <a:t>Grant Spalding</a:t>
                      </a:r>
                    </a:p>
                  </a:txBody>
                  <a:tcPr marL="0" marR="0" marT="0" marB="0" anchor="ctr"/>
                </a:tc>
                <a:extLst>
                  <a:ext uri="{0D108BD9-81ED-4DB2-BD59-A6C34878D82A}">
                    <a16:rowId xmlns:a16="http://schemas.microsoft.com/office/drawing/2014/main" val="1840300278"/>
                  </a:ext>
                </a:extLst>
              </a:tr>
              <a:tr h="199271">
                <a:tc>
                  <a:txBody>
                    <a:bodyPr/>
                    <a:lstStyle/>
                    <a:p>
                      <a:r>
                        <a:rPr lang="en-US" sz="1200">
                          <a:effectLst/>
                        </a:rPr>
                        <a:t>Andrew Ross</a:t>
                      </a:r>
                    </a:p>
                  </a:txBody>
                  <a:tcPr marL="0" marR="0" marT="0" marB="0" anchor="ctr"/>
                </a:tc>
                <a:extLst>
                  <a:ext uri="{0D108BD9-81ED-4DB2-BD59-A6C34878D82A}">
                    <a16:rowId xmlns:a16="http://schemas.microsoft.com/office/drawing/2014/main" val="499491593"/>
                  </a:ext>
                </a:extLst>
              </a:tr>
              <a:tr h="199271">
                <a:tc>
                  <a:txBody>
                    <a:bodyPr/>
                    <a:lstStyle/>
                    <a:p>
                      <a:r>
                        <a:rPr lang="en-US" sz="1200">
                          <a:effectLst/>
                        </a:rPr>
                        <a:t>Jemma  Shaw</a:t>
                      </a:r>
                    </a:p>
                  </a:txBody>
                  <a:tcPr marL="0" marR="0" marT="0" marB="0" anchor="ctr"/>
                </a:tc>
                <a:extLst>
                  <a:ext uri="{0D108BD9-81ED-4DB2-BD59-A6C34878D82A}">
                    <a16:rowId xmlns:a16="http://schemas.microsoft.com/office/drawing/2014/main" val="1042817467"/>
                  </a:ext>
                </a:extLst>
              </a:tr>
              <a:tr h="199271">
                <a:tc>
                  <a:txBody>
                    <a:bodyPr/>
                    <a:lstStyle/>
                    <a:p>
                      <a:r>
                        <a:rPr lang="en-US" sz="1200" dirty="0">
                          <a:effectLst/>
                        </a:rPr>
                        <a:t>Laura Sinclair</a:t>
                      </a:r>
                    </a:p>
                  </a:txBody>
                  <a:tcPr marL="0" marR="0" marT="0" marB="0" anchor="ctr"/>
                </a:tc>
                <a:extLst>
                  <a:ext uri="{0D108BD9-81ED-4DB2-BD59-A6C34878D82A}">
                    <a16:rowId xmlns:a16="http://schemas.microsoft.com/office/drawing/2014/main" val="3904112966"/>
                  </a:ext>
                </a:extLst>
              </a:tr>
              <a:tr h="199271">
                <a:tc>
                  <a:txBody>
                    <a:bodyPr/>
                    <a:lstStyle/>
                    <a:p>
                      <a:r>
                        <a:rPr lang="en-US" sz="1200" dirty="0">
                          <a:effectLst/>
                        </a:rPr>
                        <a:t>Deny Spalding</a:t>
                      </a:r>
                    </a:p>
                  </a:txBody>
                  <a:tcPr marL="0" marR="0" marT="0" marB="0" anchor="ctr"/>
                </a:tc>
                <a:extLst>
                  <a:ext uri="{0D108BD9-81ED-4DB2-BD59-A6C34878D82A}">
                    <a16:rowId xmlns:a16="http://schemas.microsoft.com/office/drawing/2014/main" val="3031132717"/>
                  </a:ext>
                </a:extLst>
              </a:tr>
              <a:tr h="199271">
                <a:tc>
                  <a:txBody>
                    <a:bodyPr/>
                    <a:lstStyle/>
                    <a:p>
                      <a:r>
                        <a:rPr lang="en-US" sz="1200">
                          <a:effectLst/>
                        </a:rPr>
                        <a:t>Hazel Talbot</a:t>
                      </a:r>
                    </a:p>
                  </a:txBody>
                  <a:tcPr marL="0" marR="0" marT="0" marB="0" anchor="ctr"/>
                </a:tc>
                <a:extLst>
                  <a:ext uri="{0D108BD9-81ED-4DB2-BD59-A6C34878D82A}">
                    <a16:rowId xmlns:a16="http://schemas.microsoft.com/office/drawing/2014/main" val="476519154"/>
                  </a:ext>
                </a:extLst>
              </a:tr>
              <a:tr h="199271">
                <a:tc>
                  <a:txBody>
                    <a:bodyPr/>
                    <a:lstStyle/>
                    <a:p>
                      <a:r>
                        <a:rPr lang="en-US" sz="1200" dirty="0">
                          <a:effectLst/>
                        </a:rPr>
                        <a:t>Meg Buchanan</a:t>
                      </a:r>
                    </a:p>
                  </a:txBody>
                  <a:tcPr marL="0" marR="0" marT="0" marB="0" anchor="ctr"/>
                </a:tc>
                <a:extLst>
                  <a:ext uri="{0D108BD9-81ED-4DB2-BD59-A6C34878D82A}">
                    <a16:rowId xmlns:a16="http://schemas.microsoft.com/office/drawing/2014/main" val="1220655623"/>
                  </a:ext>
                </a:extLst>
              </a:tr>
              <a:tr h="199271">
                <a:tc>
                  <a:txBody>
                    <a:bodyPr/>
                    <a:lstStyle/>
                    <a:p>
                      <a:r>
                        <a:rPr lang="en-US" sz="1200" dirty="0">
                          <a:effectLst/>
                        </a:rPr>
                        <a:t>Sarah Purcell</a:t>
                      </a:r>
                    </a:p>
                  </a:txBody>
                  <a:tcPr marL="0" marR="0" marT="0" marB="0" anchor="ctr"/>
                </a:tc>
                <a:extLst>
                  <a:ext uri="{0D108BD9-81ED-4DB2-BD59-A6C34878D82A}">
                    <a16:rowId xmlns:a16="http://schemas.microsoft.com/office/drawing/2014/main" val="2533340090"/>
                  </a:ext>
                </a:extLst>
              </a:tr>
              <a:tr h="199271">
                <a:tc>
                  <a:txBody>
                    <a:bodyPr/>
                    <a:lstStyle/>
                    <a:p>
                      <a:r>
                        <a:rPr lang="en-US" sz="1200" dirty="0">
                          <a:effectLst/>
                        </a:rPr>
                        <a:t>Gillian Wilson</a:t>
                      </a:r>
                    </a:p>
                  </a:txBody>
                  <a:tcPr marL="0" marR="0" marT="0" marB="0" anchor="ctr"/>
                </a:tc>
                <a:extLst>
                  <a:ext uri="{0D108BD9-81ED-4DB2-BD59-A6C34878D82A}">
                    <a16:rowId xmlns:a16="http://schemas.microsoft.com/office/drawing/2014/main" val="2116542032"/>
                  </a:ext>
                </a:extLst>
              </a:tr>
              <a:tr h="199271">
                <a:tc>
                  <a:txBody>
                    <a:bodyPr/>
                    <a:lstStyle/>
                    <a:p>
                      <a:pPr marL="0" algn="l" defTabSz="457200" rtl="0" eaLnBrk="1" latinLnBrk="0" hangingPunct="1"/>
                      <a:r>
                        <a:rPr lang="en-US" sz="1200" kern="1200" dirty="0">
                          <a:solidFill>
                            <a:schemeClr val="dk1"/>
                          </a:solidFill>
                          <a:effectLst/>
                          <a:latin typeface="+mn-lt"/>
                          <a:ea typeface="+mn-ea"/>
                          <a:cs typeface="+mn-cs"/>
                        </a:rPr>
                        <a:t>James Daw</a:t>
                      </a:r>
                    </a:p>
                  </a:txBody>
                  <a:tcPr marL="0" marR="0" marT="0" marB="0" anchor="ctr"/>
                </a:tc>
                <a:extLst>
                  <a:ext uri="{0D108BD9-81ED-4DB2-BD59-A6C34878D82A}">
                    <a16:rowId xmlns:a16="http://schemas.microsoft.com/office/drawing/2014/main" val="1935626106"/>
                  </a:ext>
                </a:extLst>
              </a:tr>
            </a:tbl>
          </a:graphicData>
        </a:graphic>
      </p:graphicFrame>
      <p:sp>
        <p:nvSpPr>
          <p:cNvPr id="7" name="TextBox 6">
            <a:extLst>
              <a:ext uri="{FF2B5EF4-FFF2-40B4-BE49-F238E27FC236}">
                <a16:creationId xmlns:a16="http://schemas.microsoft.com/office/drawing/2014/main" id="{03A78005-0F58-4757-B99D-45E67F9F6B6F}"/>
              </a:ext>
            </a:extLst>
          </p:cNvPr>
          <p:cNvSpPr txBox="1"/>
          <p:nvPr/>
        </p:nvSpPr>
        <p:spPr>
          <a:xfrm>
            <a:off x="3369580" y="4079724"/>
            <a:ext cx="2714110" cy="27699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u="sng" dirty="0">
                <a:cs typeface="Arial"/>
              </a:rPr>
              <a:t>Undeclared: </a:t>
            </a:r>
          </a:p>
          <a:p>
            <a:r>
              <a:rPr lang="en-US" sz="1200" dirty="0">
                <a:cs typeface="Arial"/>
              </a:rPr>
              <a:t>Adams – Dolphins</a:t>
            </a:r>
          </a:p>
          <a:p>
            <a:r>
              <a:rPr lang="en-US" sz="1200" dirty="0">
                <a:cs typeface="Arial"/>
              </a:rPr>
              <a:t>Aitken -  Dolphins</a:t>
            </a:r>
          </a:p>
          <a:p>
            <a:r>
              <a:rPr lang="en-US" sz="1200" dirty="0">
                <a:cs typeface="Arial"/>
              </a:rPr>
              <a:t>Andrew – Gold</a:t>
            </a:r>
          </a:p>
          <a:p>
            <a:r>
              <a:rPr lang="en-US" sz="1200" dirty="0">
                <a:cs typeface="Arial"/>
              </a:rPr>
              <a:t>Bayne – Silver Dev</a:t>
            </a:r>
          </a:p>
          <a:p>
            <a:r>
              <a:rPr lang="en-US" sz="1200" dirty="0">
                <a:cs typeface="Arial"/>
              </a:rPr>
              <a:t>Belford – Bronze &amp; Gold</a:t>
            </a:r>
          </a:p>
          <a:p>
            <a:r>
              <a:rPr lang="en-US" sz="1200" dirty="0">
                <a:cs typeface="Arial"/>
              </a:rPr>
              <a:t>Bowler – Gold</a:t>
            </a:r>
          </a:p>
          <a:p>
            <a:r>
              <a:rPr lang="en-US" sz="1200" dirty="0">
                <a:cs typeface="Arial"/>
              </a:rPr>
              <a:t>Brand – Silver</a:t>
            </a:r>
          </a:p>
          <a:p>
            <a:r>
              <a:rPr lang="en-US" sz="1200" dirty="0" err="1">
                <a:cs typeface="Arial"/>
              </a:rPr>
              <a:t>Bringhurst</a:t>
            </a:r>
            <a:r>
              <a:rPr lang="en-US" sz="1200" dirty="0">
                <a:cs typeface="Arial"/>
              </a:rPr>
              <a:t> – Silver</a:t>
            </a:r>
          </a:p>
          <a:p>
            <a:r>
              <a:rPr lang="en-US" sz="1200" dirty="0">
                <a:cs typeface="Arial"/>
              </a:rPr>
              <a:t>Brisbane – Platinum</a:t>
            </a:r>
          </a:p>
          <a:p>
            <a:r>
              <a:rPr lang="en-US" sz="1200" dirty="0">
                <a:cs typeface="Arial"/>
              </a:rPr>
              <a:t>Cameron – Bronze Dev</a:t>
            </a:r>
          </a:p>
          <a:p>
            <a:r>
              <a:rPr lang="en-US" sz="1200" dirty="0">
                <a:cs typeface="Arial"/>
              </a:rPr>
              <a:t>Christie – Gold</a:t>
            </a:r>
          </a:p>
          <a:p>
            <a:r>
              <a:rPr lang="en-US" sz="1200" dirty="0">
                <a:cs typeface="Arial"/>
              </a:rPr>
              <a:t>Clark – Bronze Dev</a:t>
            </a:r>
          </a:p>
          <a:p>
            <a:endParaRPr lang="en-US" dirty="0"/>
          </a:p>
        </p:txBody>
      </p:sp>
    </p:spTree>
    <p:extLst>
      <p:ext uri="{BB962C8B-B14F-4D97-AF65-F5344CB8AC3E}">
        <p14:creationId xmlns:p14="http://schemas.microsoft.com/office/powerpoint/2010/main" val="425203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4713" y="5661248"/>
            <a:ext cx="2412880" cy="822408"/>
          </a:xfrm>
          <a:prstGeom prst="rect">
            <a:avLst/>
          </a:prstGeom>
        </p:spPr>
      </p:pic>
      <p:pic>
        <p:nvPicPr>
          <p:cNvPr id="9" name="Picture 8"/>
          <p:cNvPicPr>
            <a:picLocks noChangeAspect="1"/>
          </p:cNvPicPr>
          <p:nvPr/>
        </p:nvPicPr>
        <p:blipFill>
          <a:blip r:embed="rId4"/>
          <a:stretch>
            <a:fillRect/>
          </a:stretch>
        </p:blipFill>
        <p:spPr>
          <a:xfrm>
            <a:off x="4673600" y="5003800"/>
            <a:ext cx="4470400" cy="1854200"/>
          </a:xfrm>
          <a:prstGeom prst="rect">
            <a:avLst/>
          </a:prstGeom>
        </p:spPr>
      </p:pic>
      <p:pic>
        <p:nvPicPr>
          <p:cNvPr id="10" name="Picture 9"/>
          <p:cNvPicPr>
            <a:picLocks noChangeAspect="1"/>
          </p:cNvPicPr>
          <p:nvPr/>
        </p:nvPicPr>
        <p:blipFill>
          <a:blip r:embed="rId5"/>
          <a:stretch>
            <a:fillRect/>
          </a:stretch>
        </p:blipFill>
        <p:spPr>
          <a:xfrm>
            <a:off x="7289800" y="0"/>
            <a:ext cx="1854200" cy="1854200"/>
          </a:xfrm>
          <a:prstGeom prst="rect">
            <a:avLst/>
          </a:prstGeom>
        </p:spPr>
      </p:pic>
      <p:sp>
        <p:nvSpPr>
          <p:cNvPr id="2" name="TextBox 1"/>
          <p:cNvSpPr txBox="1"/>
          <p:nvPr/>
        </p:nvSpPr>
        <p:spPr>
          <a:xfrm>
            <a:off x="358920" y="2636912"/>
            <a:ext cx="8461552" cy="1446550"/>
          </a:xfrm>
          <a:prstGeom prst="rect">
            <a:avLst/>
          </a:prstGeom>
          <a:noFill/>
        </p:spPr>
        <p:txBody>
          <a:bodyPr wrap="square" rtlCol="0">
            <a:spAutoFit/>
          </a:bodyPr>
          <a:lstStyle/>
          <a:p>
            <a:r>
              <a:rPr lang="en-GB" altLang="en-US" sz="4400" b="1">
                <a:solidFill>
                  <a:srgbClr val="211452"/>
                </a:solidFill>
                <a:latin typeface="Arial" panose="020B0604020202020204" pitchFamily="34" charset="0"/>
                <a:cs typeface="Arial" panose="020B0604020202020204" pitchFamily="34" charset="0"/>
              </a:rPr>
              <a:t>Approval of 2020 minutes and matters arising </a:t>
            </a:r>
            <a:endParaRPr lang="en-GB" altLang="en-US" sz="1200" b="1">
              <a:solidFill>
                <a:srgbClr val="2114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7307595"/>
      </p:ext>
    </p:extLst>
  </p:cSld>
  <p:clrMapOvr>
    <a:masterClrMapping/>
  </p:clrMapOvr>
</p:sld>
</file>

<file path=ppt/theme/theme1.xml><?xml version="1.0" encoding="utf-8"?>
<a:theme xmlns:a="http://schemas.openxmlformats.org/drawingml/2006/main" name="SSW_PPT_TMP">
  <a:themeElements>
    <a:clrScheme name="Custom 1">
      <a:dk1>
        <a:srgbClr val="211452"/>
      </a:dk1>
      <a:lt1>
        <a:srgbClr val="FFFFFF"/>
      </a:lt1>
      <a:dk2>
        <a:srgbClr val="54C7D8"/>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GradientRiseVTI">
  <a:themeElements>
    <a:clrScheme name="AnalogousFromRegularSeed_2SEEDS">
      <a:dk1>
        <a:srgbClr val="000000"/>
      </a:dk1>
      <a:lt1>
        <a:srgbClr val="FFFFFF"/>
      </a:lt1>
      <a:dk2>
        <a:srgbClr val="3D2229"/>
      </a:dk2>
      <a:lt2>
        <a:srgbClr val="E2E5E8"/>
      </a:lt2>
      <a:accent1>
        <a:srgbClr val="D56A17"/>
      </a:accent1>
      <a:accent2>
        <a:srgbClr val="E72D29"/>
      </a:accent2>
      <a:accent3>
        <a:srgbClr val="B8A221"/>
      </a:accent3>
      <a:accent4>
        <a:srgbClr val="14B4A3"/>
      </a:accent4>
      <a:accent5>
        <a:srgbClr val="29ADE7"/>
      </a:accent5>
      <a:accent6>
        <a:srgbClr val="174CD5"/>
      </a:accent6>
      <a:hlink>
        <a:srgbClr val="3F87BF"/>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SSW_PPT_TMP.potx</Template>
  <TotalTime>301</TotalTime>
  <Words>1702</Words>
  <Application>Microsoft Office PowerPoint</Application>
  <PresentationFormat>On-screen Show (4:3)</PresentationFormat>
  <Paragraphs>537</Paragraphs>
  <Slides>45</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45</vt:i4>
      </vt:variant>
    </vt:vector>
  </HeadingPairs>
  <TitlesOfParts>
    <vt:vector size="52" baseType="lpstr">
      <vt:lpstr>Arial</vt:lpstr>
      <vt:lpstr>Arial,Sans-Serif</vt:lpstr>
      <vt:lpstr>Calibri</vt:lpstr>
      <vt:lpstr>Selawik Light</vt:lpstr>
      <vt:lpstr>Tw Cen MT</vt:lpstr>
      <vt:lpstr>SSW_PPT_TMP</vt:lpstr>
      <vt:lpstr>GradientRiseVTI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AGM Register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Scottish Amateur Swimming Association (SASA) Constitution Amends</vt:lpstr>
      <vt:lpstr>DASC Constitution Amendments </vt:lpstr>
      <vt:lpstr>DASC By-Law Amendments </vt:lpstr>
      <vt:lpstr>DASC Club Regulation Updates</vt:lpstr>
      <vt:lpstr>DASC Club Regulation Updates</vt:lpstr>
      <vt:lpstr>DASC Club Regulation Updates</vt:lpstr>
      <vt:lpstr>PowerPoint Presentation</vt:lpstr>
      <vt:lpstr>PowerPoint Presentation</vt:lpstr>
      <vt:lpstr>PowerPoint Presentation</vt:lpstr>
      <vt:lpstr>Notes from election of Officers and Committee Members </vt:lpstr>
      <vt:lpstr>PowerPoint Presentation</vt:lpstr>
      <vt:lpstr>PowerPoint Presentation</vt:lpstr>
      <vt:lpstr>DASC Mission statement &amp; vision</vt:lpstr>
      <vt:lpstr>DASC values</vt:lpstr>
      <vt:lpstr>Club Development plan  </vt:lpstr>
      <vt:lpstr>Club Development plan </vt:lpstr>
      <vt:lpstr>Club Development plan </vt:lpstr>
      <vt:lpstr>DASC Communication </vt:lpstr>
      <vt:lpstr>Young Volunteers Programme</vt:lpstr>
      <vt:lpstr>Buy your Bonus Balls !!! Only £2 per month</vt:lpstr>
      <vt:lpstr>AOB and Questions? </vt:lpstr>
      <vt:lpstr>Update from Honorary President</vt:lpstr>
      <vt:lpstr>PowerPoint Presentation</vt:lpstr>
      <vt:lpstr>CLOSE </vt:lpstr>
      <vt:lpstr>PowerPoint Presentation</vt:lpstr>
      <vt:lpstr>On Deck Walkthrough – Log Back IN to Zoom, any questions, examples of event acceptance etc..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Donald Soutar</dc:creator>
  <cp:lastModifiedBy>Nicki Daw</cp:lastModifiedBy>
  <cp:revision>19</cp:revision>
  <cp:lastPrinted>2021-11-16T19:54:13Z</cp:lastPrinted>
  <dcterms:created xsi:type="dcterms:W3CDTF">2015-02-13T14:10:20Z</dcterms:created>
  <dcterms:modified xsi:type="dcterms:W3CDTF">2022-12-02T20:49:32Z</dcterms:modified>
</cp:coreProperties>
</file>